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12192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Group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defPPr/>
            <a:lvl1pPr marL="0" lv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488" lvl="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977" lvl="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8465" lvl="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7952" lvl="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7440" lvl="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6929" lvl="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6417" lvl="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5904" lvl="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Образец подзаголовка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9575800" y="274640"/>
            <a:ext cx="29718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660401" y="274640"/>
            <a:ext cx="87122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0" name="Shape 1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11" name="Shape 1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defPPr/>
            <a:lvl1pPr lvl="0" algn="l">
              <a:defRPr sz="4533" b="1" cap="all"/>
            </a:lvl1pPr>
          </a:lstStyle>
          <a:p>
            <a:r>
              <a:t>Образец заголовка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6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1pPr>
            <a:lvl2pPr marL="519488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8977" lvl="2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558465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7952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9744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16929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36417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55904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60400" y="1600201"/>
            <a:ext cx="58420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667"/>
            </a:lvl2pPr>
            <a:lvl3pPr lvl="2">
              <a:defRPr sz="2267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6705600" y="1600201"/>
            <a:ext cx="58420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667"/>
            </a:lvl2pPr>
            <a:lvl3pPr lvl="2">
              <a:defRPr sz="2267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Group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667" b="1"/>
            </a:lvl1pPr>
            <a:lvl2pPr marL="519488" lvl="1" indent="0">
              <a:buNone/>
              <a:defRPr sz="2267" b="1"/>
            </a:lvl2pPr>
            <a:lvl3pPr marL="1038977" lvl="2" indent="0">
              <a:buNone/>
              <a:defRPr sz="2000" b="1"/>
            </a:lvl3pPr>
            <a:lvl4pPr marL="1558465" lvl="3" indent="0">
              <a:buNone/>
              <a:defRPr sz="1867" b="1"/>
            </a:lvl4pPr>
            <a:lvl5pPr marL="2077952" lvl="4" indent="0">
              <a:buNone/>
              <a:defRPr sz="1867" b="1"/>
            </a:lvl5pPr>
            <a:lvl6pPr marL="2597440" lvl="5" indent="0">
              <a:buNone/>
              <a:defRPr sz="1867" b="1"/>
            </a:lvl6pPr>
            <a:lvl7pPr marL="3116929" lvl="6" indent="0">
              <a:buNone/>
              <a:defRPr sz="1867" b="1"/>
            </a:lvl7pPr>
            <a:lvl8pPr marL="3636417" lvl="7" indent="0">
              <a:buNone/>
              <a:defRPr sz="1867" b="1"/>
            </a:lvl8pPr>
            <a:lvl9pPr marL="4155904" lvl="8" indent="0">
              <a:buNone/>
              <a:defRPr sz="1867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667"/>
            </a:lvl1pPr>
            <a:lvl2pPr lvl="1">
              <a:defRPr sz="2267"/>
            </a:lvl2pPr>
            <a:lvl3pPr lvl="2">
              <a:defRPr sz="2000"/>
            </a:lvl3pPr>
            <a:lvl4pPr lvl="3">
              <a:defRPr sz="1867"/>
            </a:lvl4pPr>
            <a:lvl5pPr lvl="4">
              <a:defRPr sz="1867"/>
            </a:lvl5pPr>
            <a:lvl6pPr lvl="5">
              <a:defRPr sz="1867"/>
            </a:lvl6pPr>
            <a:lvl7pPr lvl="6">
              <a:defRPr sz="1867"/>
            </a:lvl7pPr>
            <a:lvl8pPr lvl="7">
              <a:defRPr sz="1867"/>
            </a:lvl8pPr>
            <a:lvl9pPr lvl="8">
              <a:defRPr sz="1867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2" cy="639763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667" b="1"/>
            </a:lvl1pPr>
            <a:lvl2pPr marL="519488" lvl="1" indent="0">
              <a:buNone/>
              <a:defRPr sz="2267" b="1"/>
            </a:lvl2pPr>
            <a:lvl3pPr marL="1038977" lvl="2" indent="0">
              <a:buNone/>
              <a:defRPr sz="2000" b="1"/>
            </a:lvl3pPr>
            <a:lvl4pPr marL="1558465" lvl="3" indent="0">
              <a:buNone/>
              <a:defRPr sz="1867" b="1"/>
            </a:lvl4pPr>
            <a:lvl5pPr marL="2077952" lvl="4" indent="0">
              <a:buNone/>
              <a:defRPr sz="1867" b="1"/>
            </a:lvl5pPr>
            <a:lvl6pPr marL="2597440" lvl="5" indent="0">
              <a:buNone/>
              <a:defRPr sz="1867" b="1"/>
            </a:lvl6pPr>
            <a:lvl7pPr marL="3116929" lvl="6" indent="0">
              <a:buNone/>
              <a:defRPr sz="1867" b="1"/>
            </a:lvl7pPr>
            <a:lvl8pPr marL="3636417" lvl="7" indent="0">
              <a:buNone/>
              <a:defRPr sz="1867" b="1"/>
            </a:lvl8pPr>
            <a:lvl9pPr marL="4155904" lvl="8" indent="0">
              <a:buNone/>
              <a:defRPr sz="1867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4" name="Shape 44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2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667"/>
            </a:lvl1pPr>
            <a:lvl2pPr lvl="1">
              <a:defRPr sz="2267"/>
            </a:lvl2pPr>
            <a:lvl3pPr lvl="2">
              <a:defRPr sz="2000"/>
            </a:lvl3pPr>
            <a:lvl4pPr lvl="3">
              <a:defRPr sz="1867"/>
            </a:lvl4pPr>
            <a:lvl5pPr lvl="4">
              <a:defRPr sz="1867"/>
            </a:lvl5pPr>
            <a:lvl6pPr lvl="5">
              <a:defRPr sz="1867"/>
            </a:lvl6pPr>
            <a:lvl7pPr lvl="6">
              <a:defRPr sz="1867"/>
            </a:lvl7pPr>
            <a:lvl8pPr lvl="7">
              <a:defRPr sz="1867"/>
            </a:lvl8pPr>
            <a:lvl9pPr lvl="8">
              <a:defRPr sz="1867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609601" y="273049"/>
            <a:ext cx="4011083" cy="1162051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2267" b="1"/>
            </a:lvl1pPr>
          </a:lstStyle>
          <a:p>
            <a:r>
              <a:t>Образец заголовка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4766735" y="273053"/>
            <a:ext cx="6815666" cy="5853113"/>
          </a:xfrm>
          <a:prstGeom prst="rect">
            <a:avLst/>
          </a:prstGeom>
        </p:spPr>
        <p:txBody>
          <a:bodyPr/>
          <a:lstStyle>
            <a:defPPr/>
            <a:lvl1pPr lvl="0">
              <a:defRPr sz="3600"/>
            </a:lvl1pPr>
            <a:lvl2pPr lvl="1">
              <a:defRPr sz="3200"/>
            </a:lvl2pPr>
            <a:lvl3pPr lvl="2">
              <a:defRPr sz="2667"/>
            </a:lvl3pPr>
            <a:lvl4pPr lvl="3">
              <a:defRPr sz="2267"/>
            </a:lvl4pPr>
            <a:lvl5pPr lvl="4">
              <a:defRPr sz="2267"/>
            </a:lvl5pPr>
            <a:lvl6pPr lvl="5">
              <a:defRPr sz="2267"/>
            </a:lvl6pPr>
            <a:lvl7pPr lvl="6">
              <a:defRPr sz="2267"/>
            </a:lvl7pPr>
            <a:lvl8pPr lvl="7">
              <a:defRPr sz="2267"/>
            </a:lvl8pPr>
            <a:lvl9pPr lvl="8">
              <a:defRPr sz="2267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body" idx="2"/>
          </p:nvPr>
        </p:nvSpPr>
        <p:spPr>
          <a:xfrm>
            <a:off x="609601" y="1435102"/>
            <a:ext cx="4011083" cy="4691063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519488" lvl="1" indent="0">
              <a:buNone/>
              <a:defRPr sz="1333"/>
            </a:lvl2pPr>
            <a:lvl3pPr marL="1038977" lvl="2" indent="0">
              <a:buNone/>
              <a:defRPr sz="1200"/>
            </a:lvl3pPr>
            <a:lvl4pPr marL="1558465" lvl="3" indent="0">
              <a:buNone/>
              <a:defRPr sz="1067"/>
            </a:lvl4pPr>
            <a:lvl5pPr marL="2077952" lvl="4" indent="0">
              <a:buNone/>
              <a:defRPr sz="1067"/>
            </a:lvl5pPr>
            <a:lvl6pPr marL="2597440" lvl="5" indent="0">
              <a:buNone/>
              <a:defRPr sz="1067"/>
            </a:lvl6pPr>
            <a:lvl7pPr marL="3116929" lvl="6" indent="0">
              <a:buNone/>
              <a:defRPr sz="1067"/>
            </a:lvl7pPr>
            <a:lvl8pPr marL="3636417" lvl="7" indent="0">
              <a:buNone/>
              <a:defRPr sz="1067"/>
            </a:lvl8pPr>
            <a:lvl9pPr marL="4155904" lvl="8" indent="0">
              <a:buNone/>
              <a:defRPr sz="1067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2267" b="1"/>
            </a:lvl1pPr>
          </a:lstStyle>
          <a:p>
            <a:r>
              <a:t>Образец заголовка</a:t>
            </a:r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3600"/>
            </a:lvl1pPr>
            <a:lvl2pPr marL="519488" lvl="1" indent="0">
              <a:buNone/>
              <a:defRPr sz="3200"/>
            </a:lvl2pPr>
            <a:lvl3pPr marL="1038977" lvl="2" indent="0">
              <a:buNone/>
              <a:defRPr sz="2667"/>
            </a:lvl3pPr>
            <a:lvl4pPr marL="1558465" lvl="3" indent="0">
              <a:buNone/>
              <a:defRPr sz="2267"/>
            </a:lvl4pPr>
            <a:lvl5pPr marL="2077952" lvl="4" indent="0">
              <a:buNone/>
              <a:defRPr sz="2267"/>
            </a:lvl5pPr>
            <a:lvl6pPr marL="2597440" lvl="5" indent="0">
              <a:buNone/>
              <a:defRPr sz="2267"/>
            </a:lvl6pPr>
            <a:lvl7pPr marL="3116929" lvl="6" indent="0">
              <a:buNone/>
              <a:defRPr sz="2267"/>
            </a:lvl7pPr>
            <a:lvl8pPr marL="3636417" lvl="7" indent="0">
              <a:buNone/>
              <a:defRPr sz="2267"/>
            </a:lvl8pPr>
            <a:lvl9pPr marL="4155904" lvl="8" indent="0">
              <a:buNone/>
              <a:defRPr sz="2267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519488" lvl="1" indent="0">
              <a:buNone/>
              <a:defRPr sz="1333"/>
            </a:lvl2pPr>
            <a:lvl3pPr marL="1038977" lvl="2" indent="0">
              <a:buNone/>
              <a:defRPr sz="1200"/>
            </a:lvl3pPr>
            <a:lvl4pPr marL="1558465" lvl="3" indent="0">
              <a:buNone/>
              <a:defRPr sz="1067"/>
            </a:lvl4pPr>
            <a:lvl5pPr marL="2077952" lvl="4" indent="0">
              <a:buNone/>
              <a:defRPr sz="1067"/>
            </a:lvl5pPr>
            <a:lvl6pPr marL="2597440" lvl="5" indent="0">
              <a:buNone/>
              <a:defRPr sz="1067"/>
            </a:lvl6pPr>
            <a:lvl7pPr marL="3116929" lvl="6" indent="0">
              <a:buNone/>
              <a:defRPr sz="1067"/>
            </a:lvl7pPr>
            <a:lvl8pPr marL="3636417" lvl="7" indent="0">
              <a:buNone/>
              <a:defRPr sz="1067"/>
            </a:lvl8pPr>
            <a:lvl9pPr marL="4155904" lvl="8" indent="0">
              <a:buNone/>
              <a:defRPr sz="1067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7" name="Shape 1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06.04.2023</a:t>
            </a:r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77925" tIns="38963" rIns="77925" bIns="38963" anchor="ctr">
            <a:normAutofit/>
          </a:bodyPr>
          <a:lstStyle/>
          <a:p>
            <a:r>
              <a:t>Образец заголовка</a:t>
            </a:r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7925" tIns="38963" rIns="77925" bIns="38963">
            <a:normAutofit/>
          </a:bodyPr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Shape 4"/>
          <p:cNvSpPr txBox="1">
            <a:spLocks noGrp="1"/>
          </p:cNvSpPr>
          <p:nvPr>
            <p:ph type="dt" idx="2"/>
          </p:nvPr>
        </p:nvSpPr>
        <p:spPr>
          <a:xfrm>
            <a:off x="609600" y="6356352"/>
            <a:ext cx="2844800" cy="365124"/>
          </a:xfrm>
          <a:prstGeom prst="rect">
            <a:avLst/>
          </a:prstGeom>
        </p:spPr>
        <p:txBody>
          <a:bodyPr vert="horz" lIns="77925" tIns="38963" rIns="77925" bIns="38963" anchor="ctr"/>
          <a:lstStyle>
            <a:defPPr/>
            <a:lvl1pPr marL="0" lvl="0" indent="0" algn="l">
              <a:defRPr sz="133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06.04.2023</a:t>
            </a:r>
          </a:p>
        </p:txBody>
      </p:sp>
      <p:sp>
        <p:nvSpPr>
          <p:cNvPr id="5" name="Shape 5"/>
          <p:cNvSpPr txBox="1">
            <a:spLocks noGrp="1"/>
          </p:cNvSpPr>
          <p:nvPr>
            <p:ph type="ftr" idx="3"/>
          </p:nvPr>
        </p:nvSpPr>
        <p:spPr>
          <a:xfrm>
            <a:off x="4165600" y="6356352"/>
            <a:ext cx="3860800" cy="365124"/>
          </a:xfrm>
          <a:prstGeom prst="rect">
            <a:avLst/>
          </a:prstGeom>
        </p:spPr>
        <p:txBody>
          <a:bodyPr vert="horz" lIns="77925" tIns="38963" rIns="77925" bIns="38963" anchor="ctr"/>
          <a:lstStyle>
            <a:defPPr/>
            <a:lvl1pPr marL="0" lvl="0" indent="0" algn="ctr">
              <a:defRPr sz="133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sldNum" idx="4"/>
          </p:nvPr>
        </p:nvSpPr>
        <p:spPr>
          <a:xfrm>
            <a:off x="8737600" y="6356352"/>
            <a:ext cx="2844800" cy="365124"/>
          </a:xfrm>
          <a:prstGeom prst="rect">
            <a:avLst/>
          </a:prstGeom>
        </p:spPr>
        <p:txBody>
          <a:bodyPr vert="horz" lIns="77925" tIns="38963" rIns="77925" bIns="38963" anchor="ctr"/>
          <a:lstStyle>
            <a:defPPr/>
            <a:lvl1pPr marL="0" lvl="0" indent="0" algn="r">
              <a:defRPr sz="133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defPPr/>
      <a:lvl1pPr lvl="0" algn="ctr">
        <a:buNone/>
        <a:defRPr sz="493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389616" lvl="0" indent="-389616" algn="l">
        <a:buFont typeface="Arial"/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44168" lvl="1" indent="-324680" algn="l">
        <a:buFont typeface="Arial"/>
        <a:buChar char="–"/>
        <a:defRPr sz="3200">
          <a:solidFill>
            <a:schemeClr val="tx1"/>
          </a:solidFill>
          <a:latin typeface="+mn-lt"/>
          <a:ea typeface="+mn-ea"/>
          <a:cs typeface="+mn-cs"/>
        </a:defRPr>
      </a:lvl2pPr>
      <a:lvl3pPr marL="1298721" lvl="2" indent="-259744" algn="l">
        <a:buFont typeface="Arial"/>
        <a:buChar char="•"/>
        <a:defRPr sz="2667">
          <a:solidFill>
            <a:schemeClr val="tx1"/>
          </a:solidFill>
          <a:latin typeface="+mn-lt"/>
          <a:ea typeface="+mn-ea"/>
          <a:cs typeface="+mn-cs"/>
        </a:defRPr>
      </a:lvl3pPr>
      <a:lvl4pPr marL="1818208" lvl="3" indent="-259744" algn="l">
        <a:buFont typeface="Arial"/>
        <a:buChar char="–"/>
        <a:defRPr sz="2267">
          <a:solidFill>
            <a:schemeClr val="tx1"/>
          </a:solidFill>
          <a:latin typeface="+mn-lt"/>
          <a:ea typeface="+mn-ea"/>
          <a:cs typeface="+mn-cs"/>
        </a:defRPr>
      </a:lvl4pPr>
      <a:lvl5pPr marL="2337696" lvl="4" indent="-259744" algn="l">
        <a:buFont typeface="Arial"/>
        <a:buChar char="»"/>
        <a:defRPr sz="2267">
          <a:solidFill>
            <a:schemeClr val="tx1"/>
          </a:solidFill>
          <a:latin typeface="+mn-lt"/>
          <a:ea typeface="+mn-ea"/>
          <a:cs typeface="+mn-cs"/>
        </a:defRPr>
      </a:lvl5pPr>
      <a:lvl6pPr marL="2857185" lvl="5" indent="-259744" algn="l">
        <a:buFont typeface="Arial"/>
        <a:buChar char="•"/>
        <a:defRPr sz="2267">
          <a:solidFill>
            <a:schemeClr val="tx1"/>
          </a:solidFill>
          <a:latin typeface="+mn-lt"/>
          <a:ea typeface="+mn-ea"/>
          <a:cs typeface="+mn-cs"/>
        </a:defRPr>
      </a:lvl6pPr>
      <a:lvl7pPr marL="3376673" lvl="6" indent="-259744" algn="l">
        <a:buFont typeface="Arial"/>
        <a:buChar char="•"/>
        <a:defRPr sz="2267">
          <a:solidFill>
            <a:schemeClr val="tx1"/>
          </a:solidFill>
          <a:latin typeface="+mn-lt"/>
          <a:ea typeface="+mn-ea"/>
          <a:cs typeface="+mn-cs"/>
        </a:defRPr>
      </a:lvl7pPr>
      <a:lvl8pPr marL="3896161" lvl="7" indent="-259743" algn="l">
        <a:buFont typeface="Arial"/>
        <a:buChar char="•"/>
        <a:defRPr sz="2267">
          <a:solidFill>
            <a:schemeClr val="tx1"/>
          </a:solidFill>
          <a:latin typeface="+mn-lt"/>
          <a:ea typeface="+mn-ea"/>
          <a:cs typeface="+mn-cs"/>
        </a:defRPr>
      </a:lvl8pPr>
      <a:lvl9pPr marL="4415650" lvl="8" indent="-259743" algn="l">
        <a:buFont typeface="Arial"/>
        <a:buChar char="•"/>
        <a:defRPr sz="22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Shape 78"/>
          <p:cNvPicPr/>
          <p:nvPr/>
        </p:nvPicPr>
        <p:blipFill>
          <a:blip r:embed="rId2"/>
          <a:stretch/>
        </p:blipFill>
        <p:spPr>
          <a:xfrm>
            <a:off x="6472437" y="3044958"/>
            <a:ext cx="5719563" cy="3813040"/>
          </a:xfrm>
          <a:prstGeom prst="rect">
            <a:avLst/>
          </a:prstGeom>
        </p:spPr>
      </p:pic>
      <p:sp>
        <p:nvSpPr>
          <p:cNvPr id="79" name="Shape 79"/>
          <p:cNvSpPr txBox="1"/>
          <p:nvPr/>
        </p:nvSpPr>
        <p:spPr>
          <a:xfrm>
            <a:off x="733950" y="629515"/>
            <a:ext cx="8910382" cy="2787638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l"/>
            <a:r>
              <a:rPr sz="4800" b="1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ФОНД РАЗВИТИЯ </a:t>
            </a:r>
            <a:r>
              <a:rPr sz="4800" b="1">
                <a:solidFill>
                  <a:srgbClr val="0033F3"/>
                </a:solidFill>
                <a:latin typeface="Verdana"/>
                <a:ea typeface="Verdana"/>
                <a:cs typeface="Verdana"/>
              </a:rPr>
              <a:t>АМУРСКОЙ ОБЛАСТИ</a:t>
            </a:r>
          </a:p>
          <a:p>
            <a:pPr marL="0" indent="0" algn="l"/>
            <a:endParaRPr sz="900">
              <a:solidFill>
                <a:srgbClr val="000000"/>
              </a:solidFill>
              <a:latin typeface="Verdana"/>
              <a:ea typeface="Verdana"/>
              <a:cs typeface="Verdana"/>
            </a:endParaRPr>
          </a:p>
          <a:p>
            <a:pPr marL="0" indent="0" algn="l"/>
            <a:r>
              <a:rPr sz="2400" b="1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Программы льготных займов для промышленных предприятий Амурской области</a:t>
            </a:r>
          </a:p>
          <a:p>
            <a:pPr marL="0" indent="0" algn="l"/>
            <a:endParaRPr sz="2133">
              <a:solidFill>
                <a:srgbClr val="000000"/>
              </a:solidFill>
              <a:latin typeface="Verdana"/>
              <a:ea typeface="Verdana"/>
              <a:cs typeface="Verdana"/>
            </a:endParaRPr>
          </a:p>
        </p:txBody>
      </p:sp>
      <p:pic>
        <p:nvPicPr>
          <p:cNvPr id="81" name="Shape 81"/>
          <p:cNvPicPr/>
          <p:nvPr/>
        </p:nvPicPr>
        <p:blipFill>
          <a:blip r:embed="rId3"/>
          <a:stretch/>
        </p:blipFill>
        <p:spPr>
          <a:xfrm>
            <a:off x="713017" y="5397220"/>
            <a:ext cx="5428011" cy="770745"/>
          </a:xfrm>
          <a:prstGeom prst="rect">
            <a:avLst/>
          </a:prstGeom>
        </p:spPr>
      </p:pic>
      <p:pic>
        <p:nvPicPr>
          <p:cNvPr id="83" name="Shape 83"/>
          <p:cNvPicPr/>
          <p:nvPr/>
        </p:nvPicPr>
        <p:blipFill>
          <a:blip r:embed="rId4"/>
          <a:stretch/>
        </p:blipFill>
        <p:spPr>
          <a:xfrm>
            <a:off x="5979168" y="1604797"/>
            <a:ext cx="6212832" cy="52532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1000" r="-1000"/>
          </a:stretch>
        </a:blipFill>
        <a:effectLst/>
      </p:bgPr>
    </p:bg>
    <p:spTree>
      <p:nvGrpSpPr>
        <p:cNvPr id="1" name="Group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4392643" y="1265333"/>
            <a:ext cx="3527847" cy="4506122"/>
          </a:xfrm>
          <a:prstGeom prst="rect">
            <a:avLst/>
          </a:prstGeom>
          <a:solidFill>
            <a:srgbClr val="3223F9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6" name="Shape 86"/>
          <p:cNvSpPr/>
          <p:nvPr/>
        </p:nvSpPr>
        <p:spPr>
          <a:xfrm>
            <a:off x="8114937" y="1265333"/>
            <a:ext cx="3527848" cy="4506122"/>
          </a:xfrm>
          <a:prstGeom prst="rect">
            <a:avLst/>
          </a:prstGeom>
          <a:solidFill>
            <a:srgbClr val="3223F9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Shape 87"/>
          <p:cNvSpPr/>
          <p:nvPr/>
        </p:nvSpPr>
        <p:spPr>
          <a:xfrm>
            <a:off x="673216" y="1265333"/>
            <a:ext cx="3527847" cy="4506122"/>
          </a:xfrm>
          <a:prstGeom prst="rect">
            <a:avLst/>
          </a:prstGeom>
          <a:solidFill>
            <a:srgbClr val="3223F9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8" name="Shape 88"/>
          <p:cNvSpPr txBox="1"/>
          <p:nvPr/>
        </p:nvSpPr>
        <p:spPr>
          <a:xfrm>
            <a:off x="661985" y="424067"/>
            <a:ext cx="8601075" cy="658914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l"/>
            <a:r>
              <a:rPr sz="3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Региональные программы ФРАО</a:t>
            </a:r>
          </a:p>
        </p:txBody>
      </p:sp>
      <p:pic>
        <p:nvPicPr>
          <p:cNvPr id="90" name="Shape 90"/>
          <p:cNvPicPr/>
          <p:nvPr/>
        </p:nvPicPr>
        <p:blipFill>
          <a:blip r:embed="rId3"/>
          <a:stretch/>
        </p:blipFill>
        <p:spPr>
          <a:xfrm>
            <a:off x="8765723" y="6258778"/>
            <a:ext cx="3311688" cy="470239"/>
          </a:xfrm>
          <a:prstGeom prst="rect">
            <a:avLst/>
          </a:prstGeom>
        </p:spPr>
      </p:pic>
      <p:sp>
        <p:nvSpPr>
          <p:cNvPr id="91" name="Shape 91"/>
          <p:cNvSpPr txBox="1"/>
          <p:nvPr/>
        </p:nvSpPr>
        <p:spPr>
          <a:xfrm>
            <a:off x="723885" y="1903969"/>
            <a:ext cx="3452361" cy="3228849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r>
              <a: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Сумма:  5 – 20  млн.руб.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Срок:  до 5 лет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Ставка:  1 – 3 % годовых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Бюджет проекта: от 6,25 млн.р.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Софинансирование: от 20%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Цель: </a:t>
            </a:r>
            <a:r>
              <a:rPr sz="1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приобретение промышленного оборудования, монтаж, наладка; приобретение лицензий и патентов; ОКР, ОТР, инжиниринг; разработка нового продукта или технологии и пр. </a:t>
            </a:r>
          </a:p>
          <a:p>
            <a:pPr marL="0" indent="0" algn="just"/>
            <a:endParaRPr sz="14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4424611" y="1916335"/>
            <a:ext cx="3557323" cy="3044183"/>
          </a:xfrm>
          <a:prstGeom prst="rect">
            <a:avLst/>
          </a:prstGeom>
          <a:noFill/>
          <a:ln>
            <a:noFill/>
          </a:ln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Сумма:  3 – 20  млн.руб.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Срок:  до 3 лет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Ставка: 1 – 3 % годовых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Бюджет проекта: от 3,75 млн.р.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Софинансирование: от 20%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Цель: </a:t>
            </a:r>
            <a:r>
              <a:rPr sz="14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приобретение технологического оборудования по обработке древесины, монтаж, наладка; инжиниринг (10%).</a:t>
            </a:r>
          </a:p>
          <a:p>
            <a:pPr algn="just"/>
            <a:endParaRPr sz="16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endParaRPr sz="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endParaRPr sz="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8205335" y="1918063"/>
            <a:ext cx="3452361" cy="3228849"/>
          </a:xfrm>
          <a:prstGeom prst="rect">
            <a:avLst/>
          </a:prstGeom>
          <a:noFill/>
          <a:ln>
            <a:noFill/>
          </a:ln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Сумма: 2,25 – 67,5  млн.руб.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Срок: до 5 лет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Ставка: 1 – 3 % годовых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Бюджет проекта: от 5 млн.р.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Софинансирование: от 20%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8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Цель: </a:t>
            </a:r>
            <a:r>
              <a:rPr sz="14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внесение аванса (10 % - 90 %) за приобретаемое в рамках проекта промышленное оборудование. Максимальный размер займа Фонда не может превышать 45% стоимости промышленного оборудования.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673216" y="5839547"/>
            <a:ext cx="9626724" cy="351137"/>
          </a:xfrm>
          <a:prstGeom prst="rect">
            <a:avLst/>
          </a:prstGeom>
          <a:noFill/>
          <a:ln w="19050">
            <a:noFill/>
          </a:ln>
        </p:spPr>
        <p:txBody>
          <a:bodyPr wrap="square" lIns="103900" tIns="51951" rIns="103900" bIns="51951">
            <a:spAutoFit/>
          </a:bodyPr>
          <a:lstStyle/>
          <a:p>
            <a:pPr marL="0" indent="0" algn="l"/>
            <a:r>
              <a:rPr sz="1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* Финансируемые виды деятельности (ОКВЭД): </a:t>
            </a:r>
            <a:r>
              <a:rPr sz="1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10, 11.07, 13 – 17, 20 – 33 (исключение 24.46)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550462" y="1364046"/>
            <a:ext cx="3452361" cy="689692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ctr"/>
            <a:r>
              <a:rPr sz="2400" b="1" u="sng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«Проекты развития»</a:t>
            </a:r>
          </a:p>
          <a:p>
            <a:pPr marL="0" indent="0" algn="just"/>
            <a:endParaRPr sz="14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6" name="Shape 96"/>
          <p:cNvSpPr txBox="1"/>
          <p:nvPr/>
        </p:nvSpPr>
        <p:spPr>
          <a:xfrm>
            <a:off x="4374487" y="1252750"/>
            <a:ext cx="3557323" cy="858969"/>
          </a:xfrm>
          <a:prstGeom prst="rect">
            <a:avLst/>
          </a:prstGeom>
          <a:noFill/>
          <a:ln>
            <a:noFill/>
          </a:ln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«Проекты лесной промышленности»</a:t>
            </a:r>
          </a:p>
          <a:p>
            <a:endParaRPr sz="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723885" y="5011356"/>
            <a:ext cx="3452361" cy="597358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endParaRPr sz="16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Обеспечение: основной долг + %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8093994" y="1382426"/>
            <a:ext cx="3534747" cy="843580"/>
          </a:xfrm>
          <a:prstGeom prst="rect">
            <a:avLst/>
          </a:prstGeom>
          <a:noFill/>
          <a:ln>
            <a:noFill/>
          </a:ln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«Лизинговые проекты»</a:t>
            </a:r>
          </a:p>
          <a:p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4483822" y="5006796"/>
            <a:ext cx="3452361" cy="597358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endParaRPr sz="16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Обеспечение: основной долг + %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8226279" y="5001739"/>
            <a:ext cx="3452361" cy="597358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endParaRPr sz="16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Обеспечение: основной долг + %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1000" r="-1000"/>
          </a:stretch>
        </a:blipFill>
        <a:effectLst/>
      </p:bgPr>
    </p:bg>
    <p:spTree>
      <p:nvGrpSpPr>
        <p:cNvPr id="1" name="Group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/>
        </p:nvSpPr>
        <p:spPr>
          <a:xfrm>
            <a:off x="9199198" y="1350540"/>
            <a:ext cx="2759378" cy="4613583"/>
          </a:xfrm>
          <a:prstGeom prst="rect">
            <a:avLst/>
          </a:prstGeom>
          <a:solidFill>
            <a:srgbClr val="3223F9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3" name="Shape 103"/>
          <p:cNvSpPr/>
          <p:nvPr/>
        </p:nvSpPr>
        <p:spPr>
          <a:xfrm>
            <a:off x="6367186" y="1356482"/>
            <a:ext cx="2759379" cy="4613583"/>
          </a:xfrm>
          <a:prstGeom prst="rect">
            <a:avLst/>
          </a:prstGeom>
          <a:solidFill>
            <a:srgbClr val="3223F9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4" name="Shape 104"/>
          <p:cNvSpPr/>
          <p:nvPr/>
        </p:nvSpPr>
        <p:spPr>
          <a:xfrm>
            <a:off x="3534254" y="1356482"/>
            <a:ext cx="2759378" cy="4613583"/>
          </a:xfrm>
          <a:prstGeom prst="rect">
            <a:avLst/>
          </a:prstGeom>
          <a:solidFill>
            <a:srgbClr val="3223F9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629908" y="53431"/>
            <a:ext cx="10848975" cy="1212912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600" b="1" i="0" u="none" strike="noStrike" cap="none" spc="0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Совместные программы ФРАО и Фонда развития промышленности РФ</a:t>
            </a:r>
            <a:endParaRPr sz="2400" b="1" i="0" u="none" strike="noStrike" cap="none" spc="0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7" name="Shape 107"/>
          <p:cNvPicPr/>
          <p:nvPr/>
        </p:nvPicPr>
        <p:blipFill>
          <a:blip r:embed="rId3"/>
          <a:stretch/>
        </p:blipFill>
        <p:spPr>
          <a:xfrm>
            <a:off x="8784773" y="6325453"/>
            <a:ext cx="3311688" cy="470239"/>
          </a:xfrm>
          <a:prstGeom prst="rect">
            <a:avLst/>
          </a:prstGeom>
        </p:spPr>
      </p:pic>
      <p:sp>
        <p:nvSpPr>
          <p:cNvPr id="108" name="Shape 108"/>
          <p:cNvSpPr txBox="1"/>
          <p:nvPr/>
        </p:nvSpPr>
        <p:spPr>
          <a:xfrm>
            <a:off x="629908" y="6043875"/>
            <a:ext cx="11093390" cy="351137"/>
          </a:xfrm>
          <a:prstGeom prst="rect">
            <a:avLst/>
          </a:prstGeom>
          <a:noFill/>
          <a:ln w="19050">
            <a:noFill/>
          </a:ln>
        </p:spPr>
        <p:txBody>
          <a:bodyPr wrap="square" lIns="103900" tIns="51951" rIns="103900" bIns="51951">
            <a:spAutoFit/>
          </a:bodyPr>
          <a:lstStyle/>
          <a:p>
            <a:pPr marL="0" indent="0" algn="l"/>
            <a:r>
              <a:rPr sz="1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* Финансируемые виды деятельности (ОКВЭД): </a:t>
            </a:r>
            <a:r>
              <a:rPr sz="1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 (в части биотехнологий), 13 – 17, 20 – 33 (искл. 24.46)</a:t>
            </a:r>
          </a:p>
        </p:txBody>
      </p:sp>
      <p:sp>
        <p:nvSpPr>
          <p:cNvPr id="109" name="Shape 109"/>
          <p:cNvSpPr/>
          <p:nvPr/>
        </p:nvSpPr>
        <p:spPr>
          <a:xfrm>
            <a:off x="714119" y="1356483"/>
            <a:ext cx="2759379" cy="4613583"/>
          </a:xfrm>
          <a:prstGeom prst="rect">
            <a:avLst/>
          </a:prstGeom>
          <a:solidFill>
            <a:srgbClr val="3223F9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0" name="Shape 110"/>
          <p:cNvSpPr txBox="1"/>
          <p:nvPr/>
        </p:nvSpPr>
        <p:spPr>
          <a:xfrm>
            <a:off x="704349" y="2015600"/>
            <a:ext cx="2789566" cy="3044183"/>
          </a:xfrm>
          <a:prstGeom prst="rect">
            <a:avLst/>
          </a:prstGeom>
          <a:noFill/>
          <a:ln>
            <a:noFill/>
          </a:ln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Сумма:  20 – 200  млн.руб.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Срок:  до 5 лет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Ставка:  1 – 3 % годовых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Бюджет проекта: </a:t>
            </a:r>
            <a:r>
              <a:rPr sz="12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от 25 млн.р.</a:t>
            </a:r>
            <a:endParaRPr sz="16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Софинансирование: от 20%</a:t>
            </a: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endParaRPr sz="5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l"/>
            <a:r>
              <a:rPr sz="1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Цель:</a:t>
            </a:r>
            <a:r>
              <a:rPr sz="1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3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приобретение промышленного оборудования, монтаж, наладка; приобретение лицензий и патентов; ОКР, ОТР, инжиниринг; разработка нового продукта или технологии и пр. 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x="3543772" y="2015600"/>
            <a:ext cx="2789567" cy="3121126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Сумма:  20 – 100  млн.руб.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Срок:  до 3 лет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Ставка:  1 – 3 % годовых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l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Бюджет проекта: </a:t>
            </a:r>
            <a:r>
              <a:rPr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от 25 млн.р.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Софинансирование: от 20%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l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Цель: </a:t>
            </a:r>
            <a:r>
              <a:rPr sz="14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приобретение технологического оборудования по обработке древесины, монтаж, наладка; инжиниринг (10%).</a:t>
            </a:r>
          </a:p>
          <a:p>
            <a:pPr algn="just"/>
            <a:endParaRPr sz="14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2" name="Shape 112"/>
          <p:cNvSpPr txBox="1"/>
          <p:nvPr/>
        </p:nvSpPr>
        <p:spPr>
          <a:xfrm>
            <a:off x="6439327" y="1314273"/>
            <a:ext cx="2789567" cy="720469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«Комплектующие изделия»</a:t>
            </a:r>
          </a:p>
        </p:txBody>
      </p:sp>
      <p:sp>
        <p:nvSpPr>
          <p:cNvPr id="113" name="Shape 113"/>
          <p:cNvSpPr txBox="1"/>
          <p:nvPr/>
        </p:nvSpPr>
        <p:spPr>
          <a:xfrm>
            <a:off x="9171531" y="2019302"/>
            <a:ext cx="2789569" cy="3336570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Сумма:     20 – 200  млн.руб.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Срок:       до 5 лет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Ставка:   1 % годовых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Бюджет проекта: </a:t>
            </a:r>
            <a:r>
              <a:rPr sz="12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от 25 млн.р.</a:t>
            </a:r>
            <a:endParaRPr sz="16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Софинансирование: от 20%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l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Цель: </a:t>
            </a:r>
            <a:r>
              <a:rPr sz="14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приобретение промышленного оборудования, технологий, патентов, лицензий с целью повышения производительности труда; общехозяйственные расходы (10%); инжиниринг.</a:t>
            </a:r>
          </a:p>
        </p:txBody>
      </p:sp>
      <p:sp>
        <p:nvSpPr>
          <p:cNvPr id="114" name="Shape 114"/>
          <p:cNvSpPr txBox="1"/>
          <p:nvPr/>
        </p:nvSpPr>
        <p:spPr>
          <a:xfrm>
            <a:off x="608344" y="1314273"/>
            <a:ext cx="2789566" cy="412692"/>
          </a:xfrm>
          <a:prstGeom prst="rect">
            <a:avLst/>
          </a:prstGeom>
          <a:noFill/>
          <a:ln>
            <a:noFill/>
          </a:ln>
        </p:spPr>
        <p:txBody>
          <a:bodyPr wrap="square" lIns="103900" tIns="51951" rIns="103900" bIns="51951">
            <a:spAutoFit/>
          </a:bodyPr>
          <a:lstStyle/>
          <a:p>
            <a:pPr marL="0" indent="0" algn="ctr"/>
            <a:r>
              <a:rPr sz="2000" b="1" u="sng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«Проекты развития»</a:t>
            </a:r>
          </a:p>
        </p:txBody>
      </p:sp>
      <p:sp>
        <p:nvSpPr>
          <p:cNvPr id="115" name="Shape 115"/>
          <p:cNvSpPr txBox="1"/>
          <p:nvPr/>
        </p:nvSpPr>
        <p:spPr>
          <a:xfrm>
            <a:off x="3525751" y="1308553"/>
            <a:ext cx="2789567" cy="720470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«Проекты лесной промышленности»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x="6372283" y="2015600"/>
            <a:ext cx="2789567" cy="3613568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Сумма:     20 – 200  млн.руб.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Срок:       до 5 лет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Ставка:   1 – 3 % годовых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Бюджет проекта: </a:t>
            </a:r>
            <a:r>
              <a:rPr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от 25 млн.р.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Софинансирование: от 20%</a:t>
            </a: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/>
            <a:endParaRPr sz="500" u="none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l"/>
            <a:r>
              <a:rPr sz="16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Цель:</a:t>
            </a:r>
            <a:r>
              <a:rPr sz="1400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приобретение промышленного оборудования (монтаж, наладка) для производства комплектующих изделий, применяемых в составе продукции, перечисленной в ПП РФ от 17.07.15г. № 719 или на импортозамещение критически важной продукции. </a:t>
            </a:r>
            <a:endParaRPr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7" name="Shape 117"/>
          <p:cNvSpPr txBox="1"/>
          <p:nvPr/>
        </p:nvSpPr>
        <p:spPr>
          <a:xfrm>
            <a:off x="9200118" y="1368109"/>
            <a:ext cx="2789569" cy="597359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ctr">
              <a:defRPr sz="1300" b="1" u="sng">
                <a:solidFill>
                  <a:srgbClr val="000000"/>
                </a:solidFill>
                <a:latin typeface="Verdana"/>
                <a:ea typeface="Verdana"/>
                <a:cs typeface="Verdana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1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«Повышение производительности труда»</a:t>
            </a:r>
          </a:p>
        </p:txBody>
      </p:sp>
      <p:sp>
        <p:nvSpPr>
          <p:cNvPr id="118" name="Shape 118"/>
          <p:cNvSpPr txBox="1"/>
          <p:nvPr/>
        </p:nvSpPr>
        <p:spPr>
          <a:xfrm>
            <a:off x="677533" y="5429684"/>
            <a:ext cx="2720377" cy="505026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endParaRPr sz="13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3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Обеспечение: основной долг + %</a:t>
            </a:r>
          </a:p>
        </p:txBody>
      </p:sp>
      <p:sp>
        <p:nvSpPr>
          <p:cNvPr id="119" name="Shape 119"/>
          <p:cNvSpPr txBox="1"/>
          <p:nvPr/>
        </p:nvSpPr>
        <p:spPr>
          <a:xfrm>
            <a:off x="3567373" y="5429684"/>
            <a:ext cx="2720378" cy="505026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endParaRPr sz="13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3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Обеспечение: основной долг + %</a:t>
            </a:r>
          </a:p>
        </p:txBody>
      </p:sp>
      <p:sp>
        <p:nvSpPr>
          <p:cNvPr id="120" name="Shape 120"/>
          <p:cNvSpPr txBox="1"/>
          <p:nvPr/>
        </p:nvSpPr>
        <p:spPr>
          <a:xfrm>
            <a:off x="6353699" y="5429684"/>
            <a:ext cx="2720378" cy="505026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endParaRPr sz="13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3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Обеспечение: основной долг + %</a:t>
            </a:r>
          </a:p>
        </p:txBody>
      </p:sp>
      <p:sp>
        <p:nvSpPr>
          <p:cNvPr id="121" name="Shape 121"/>
          <p:cNvSpPr txBox="1"/>
          <p:nvPr/>
        </p:nvSpPr>
        <p:spPr>
          <a:xfrm>
            <a:off x="9198346" y="5427125"/>
            <a:ext cx="2720378" cy="505026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just"/>
            <a:endParaRPr sz="13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/>
            <a:r>
              <a:rPr sz="13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Обеспечение: основной долг + %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1000" r="-1000"/>
          </a:stretch>
        </a:blipFill>
        <a:effectLst/>
      </p:bgPr>
    </p:bg>
    <p:spTree>
      <p:nvGrpSpPr>
        <p:cNvPr id="1" name="Group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/>
        </p:nvSpPr>
        <p:spPr>
          <a:xfrm>
            <a:off x="772601" y="1168294"/>
            <a:ext cx="11052311" cy="1230149"/>
          </a:xfrm>
          <a:prstGeom prst="rect">
            <a:avLst/>
          </a:prstGeom>
          <a:solidFill>
            <a:srgbClr val="3223F9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4" name="Shape 124"/>
          <p:cNvSpPr txBox="1"/>
          <p:nvPr/>
        </p:nvSpPr>
        <p:spPr>
          <a:xfrm>
            <a:off x="772602" y="344721"/>
            <a:ext cx="8601075" cy="720470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4000" b="1" i="0" u="none" strike="noStrike" cap="none" spc="0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 по займу</a:t>
            </a:r>
            <a:endParaRPr sz="2800" b="1" i="0" u="none" strike="noStrike" cap="none" spc="0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26" name="Shape 126"/>
          <p:cNvPicPr/>
          <p:nvPr/>
        </p:nvPicPr>
        <p:blipFill>
          <a:blip r:embed="rId3"/>
          <a:stretch/>
        </p:blipFill>
        <p:spPr>
          <a:xfrm>
            <a:off x="8765723" y="6258778"/>
            <a:ext cx="3311688" cy="470239"/>
          </a:xfrm>
          <a:prstGeom prst="rect">
            <a:avLst/>
          </a:prstGeom>
        </p:spPr>
      </p:pic>
      <p:sp>
        <p:nvSpPr>
          <p:cNvPr id="127" name="Shape 127"/>
          <p:cNvSpPr txBox="1"/>
          <p:nvPr/>
        </p:nvSpPr>
        <p:spPr>
          <a:xfrm>
            <a:off x="772602" y="1093627"/>
            <a:ext cx="11080092" cy="1212912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marR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600" b="1" i="0" u="none" strike="noStrike" cap="none" spc="0" baseline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На сумму основного долга и процентов </a:t>
            </a:r>
          </a:p>
          <a:p>
            <a:pPr marL="0" marR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600" b="1" i="0" u="none" strike="noStrike" cap="none" spc="0" baseline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за весь срок займа:</a:t>
            </a:r>
            <a:endParaRPr sz="2800" b="1" i="0" u="none" strike="noStrike" cap="none" spc="0" baseline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28" name="Shape 128"/>
          <p:cNvSpPr txBox="1"/>
          <p:nvPr/>
        </p:nvSpPr>
        <p:spPr>
          <a:xfrm>
            <a:off x="772602" y="2490348"/>
            <a:ext cx="11052311" cy="3490459"/>
          </a:xfrm>
          <a:prstGeom prst="rect">
            <a:avLst/>
          </a:prstGeom>
          <a:noFill/>
          <a:ln w="12700">
            <a:solidFill>
              <a:srgbClr val="3223F9"/>
            </a:solidFill>
            <a:prstDash val="dashDot"/>
          </a:ln>
        </p:spPr>
        <p:txBody>
          <a:bodyPr wrap="square" lIns="103900" tIns="51951" rIns="103900" bIns="51951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r>
              <a:rPr sz="2000" b="0" i="0" u="none" strike="noStrike" cap="none" spc="0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</a:t>
            </a:r>
            <a:r>
              <a:rPr sz="2000" b="0" i="0" u="sng" strike="noStrike" cap="none" spc="0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Независимые гарантии и поручительства:</a:t>
            </a:r>
          </a:p>
          <a:p>
            <a:pPr marL="0" indent="0" algn="l"/>
            <a:r>
              <a:rPr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-  гарантии кредитных организаций (банковская гарантия), гарантии и поручительства ГК «ВЭБ.РФ»;</a:t>
            </a:r>
          </a:p>
          <a:p>
            <a:pPr marL="0" indent="0" algn="l"/>
            <a:r>
              <a:rPr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- гарантии и поручительства Корпорации МСП, региональных фондов содействия кредитования МСП, субъектов РФ.</a:t>
            </a:r>
          </a:p>
          <a:p>
            <a:pPr marL="0" indent="0" algn="l"/>
            <a:endParaRPr sz="100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l"/>
            <a:r>
              <a:rPr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</a:t>
            </a:r>
            <a:r>
              <a:rPr sz="200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Залоги:</a:t>
            </a:r>
          </a:p>
          <a:p>
            <a:pPr marL="0" indent="0" algn="l"/>
            <a:r>
              <a:rPr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- недвижимые имущественные активы;</a:t>
            </a:r>
          </a:p>
          <a:p>
            <a:pPr marL="0" indent="0" algn="l"/>
            <a:r>
              <a:rPr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- движимые имущественные активы;</a:t>
            </a:r>
          </a:p>
          <a:p>
            <a:pPr marL="0" indent="0" algn="l"/>
            <a:r>
              <a:rPr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- драгоценные металлы в мерных слитках.   </a:t>
            </a:r>
          </a:p>
          <a:p>
            <a:pPr marL="285750" lvl="0" indent="-285750">
              <a:buChar char="-"/>
            </a:pPr>
            <a:endParaRPr sz="1000" b="0" i="0" u="none" strike="noStrike" cap="none" spc="0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lvl="0"/>
            <a:r>
              <a:rPr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</a:t>
            </a:r>
            <a:r>
              <a:rPr sz="200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Обеспечительный платеж. </a:t>
            </a:r>
            <a:endParaRPr sz="2000" b="0" i="0" u="sng" strike="noStrike" cap="none" spc="0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30" name="Shape 130"/>
          <p:cNvPicPr/>
          <p:nvPr/>
        </p:nvPicPr>
        <p:blipFill>
          <a:blip r:embed="rId4"/>
          <a:stretch/>
        </p:blipFill>
        <p:spPr>
          <a:xfrm>
            <a:off x="836675" y="2547748"/>
            <a:ext cx="317622" cy="298970"/>
          </a:xfrm>
          <a:prstGeom prst="rect">
            <a:avLst/>
          </a:prstGeom>
        </p:spPr>
      </p:pic>
      <p:pic>
        <p:nvPicPr>
          <p:cNvPr id="132" name="Shape 132"/>
          <p:cNvPicPr/>
          <p:nvPr/>
        </p:nvPicPr>
        <p:blipFill>
          <a:blip r:embed="rId4"/>
          <a:stretch/>
        </p:blipFill>
        <p:spPr>
          <a:xfrm>
            <a:off x="833799" y="4227022"/>
            <a:ext cx="317622" cy="298970"/>
          </a:xfrm>
          <a:prstGeom prst="rect">
            <a:avLst/>
          </a:prstGeom>
        </p:spPr>
      </p:pic>
      <p:pic>
        <p:nvPicPr>
          <p:cNvPr id="134" name="Shape 134"/>
          <p:cNvPicPr/>
          <p:nvPr/>
        </p:nvPicPr>
        <p:blipFill>
          <a:blip r:embed="rId4"/>
          <a:stretch/>
        </p:blipFill>
        <p:spPr>
          <a:xfrm>
            <a:off x="838718" y="5589920"/>
            <a:ext cx="317622" cy="2989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6000" r="-6000"/>
          </a:stretch>
        </a:blipFill>
        <a:effectLst/>
      </p:bgPr>
    </p:bg>
    <p:spTree>
      <p:nvGrpSpPr>
        <p:cNvPr id="1" name="Group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Shape 137"/>
          <p:cNvPicPr/>
          <p:nvPr/>
        </p:nvPicPr>
        <p:blipFill>
          <a:blip r:embed="rId3"/>
          <a:stretch/>
        </p:blipFill>
        <p:spPr>
          <a:xfrm>
            <a:off x="8592278" y="6117299"/>
            <a:ext cx="3311688" cy="470239"/>
          </a:xfrm>
          <a:prstGeom prst="rect">
            <a:avLst/>
          </a:prstGeom>
        </p:spPr>
      </p:pic>
      <p:sp>
        <p:nvSpPr>
          <p:cNvPr id="138" name="Shape 138"/>
          <p:cNvSpPr txBox="1"/>
          <p:nvPr/>
        </p:nvSpPr>
        <p:spPr>
          <a:xfrm>
            <a:off x="1475486" y="1348324"/>
            <a:ext cx="9816491" cy="3880437"/>
          </a:xfrm>
          <a:prstGeom prst="rect">
            <a:avLst/>
          </a:prstGeom>
          <a:noFill/>
        </p:spPr>
        <p:txBody>
          <a:bodyPr wrap="square" lIns="103900" tIns="51951" rIns="103900" bIns="51951">
            <a:spAutoFit/>
          </a:bodyPr>
          <a:lstStyle/>
          <a:p>
            <a:pPr marL="0" indent="0" algn="l"/>
            <a:r>
              <a:rPr sz="36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ФОНД РАЗВИТИЯ АМУРСКОЙ ОБЛАСТИ</a:t>
            </a:r>
            <a:endParaRPr sz="1467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l"/>
            <a:endParaRPr sz="1467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l">
              <a:lnSpc>
                <a:spcPct val="150000"/>
              </a:lnSpc>
            </a:pPr>
            <a:r>
              <a:rPr sz="24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Адрес:</a:t>
            </a:r>
            <a:r>
              <a:rPr sz="20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 г. Благовещенск, ул. Амурская, 38, каб. 306-307</a:t>
            </a:r>
          </a:p>
          <a:p>
            <a:pPr marL="0" indent="0" algn="l">
              <a:lnSpc>
                <a:spcPct val="150000"/>
              </a:lnSpc>
            </a:pPr>
            <a:r>
              <a:rPr sz="24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Сайт:</a:t>
            </a:r>
            <a:r>
              <a:rPr sz="20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 fond.amurobl.ru</a:t>
            </a:r>
          </a:p>
          <a:p>
            <a:pPr marL="0" indent="0" algn="l">
              <a:lnSpc>
                <a:spcPct val="150000"/>
              </a:lnSpc>
            </a:pPr>
            <a:r>
              <a:rPr sz="24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E-mail: </a:t>
            </a:r>
            <a:r>
              <a:rPr sz="20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frao.amurobl@mail.ru </a:t>
            </a:r>
          </a:p>
          <a:p>
            <a:pPr marL="0" indent="0" algn="l">
              <a:lnSpc>
                <a:spcPct val="150000"/>
              </a:lnSpc>
            </a:pPr>
            <a:r>
              <a:rPr sz="24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Тел.: </a:t>
            </a:r>
            <a:r>
              <a:rPr sz="20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8(4162) 777-778</a:t>
            </a:r>
          </a:p>
          <a:p>
            <a:pPr marL="0" indent="0" algn="l">
              <a:lnSpc>
                <a:spcPct val="150000"/>
              </a:lnSpc>
            </a:pPr>
            <a:r>
              <a:rPr sz="24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Соцсети:</a:t>
            </a:r>
            <a:r>
              <a:rPr sz="2000" b="1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  <a:cs typeface="Times New Roman"/>
              </a:rPr>
              <a:t> https://vk.com/fondamurobl, https://t.me/fondamurobl,     </a:t>
            </a:r>
            <a:endParaRPr sz="1467" b="1">
              <a:solidFill>
                <a:srgbClr val="FFFFFF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l"/>
            <a:endParaRPr sz="1467" b="1">
              <a:solidFill>
                <a:srgbClr val="FFFFFF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0</TotalTime>
  <Words>709</Words>
  <Application>Microsoft Office PowerPoint</Application>
  <DocSecurity>0</DocSecurity>
  <PresentationFormat>Широкоэкранный</PresentationFormat>
  <Paragraphs>130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Verdana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Жарикова Елена Фёдровна</dc:creator>
  <cp:lastModifiedBy>Жарикова Елена Фёдровна</cp:lastModifiedBy>
  <cp:revision>1</cp:revision>
  <dcterms:modified xsi:type="dcterms:W3CDTF">2023-04-26T04:37:18Z</dcterms:modified>
</cp:coreProperties>
</file>