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07" r:id="rId3"/>
    <p:sldId id="304" r:id="rId4"/>
    <p:sldId id="305" r:id="rId5"/>
    <p:sldId id="333" r:id="rId6"/>
    <p:sldId id="336" r:id="rId7"/>
    <p:sldId id="335" r:id="rId8"/>
    <p:sldId id="334" r:id="rId9"/>
    <p:sldId id="306" r:id="rId10"/>
    <p:sldId id="302" r:id="rId11"/>
    <p:sldId id="303" r:id="rId12"/>
    <p:sldId id="316" r:id="rId13"/>
    <p:sldId id="309" r:id="rId14"/>
    <p:sldId id="313" r:id="rId15"/>
    <p:sldId id="310" r:id="rId16"/>
    <p:sldId id="314" r:id="rId17"/>
    <p:sldId id="311" r:id="rId18"/>
    <p:sldId id="312" r:id="rId19"/>
    <p:sldId id="315" r:id="rId20"/>
    <p:sldId id="273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9174F79-566D-4187-80B9-9B3A5BF1EC4A}">
          <p14:sldIdLst/>
        </p14:section>
        <p14:section name="Раздел без заголовка" id="{9ED78EFC-B3D0-45CC-8256-A720D1D8F8B0}">
          <p14:sldIdLst>
            <p14:sldId id="308"/>
          </p14:sldIdLst>
        </p14:section>
        <p14:section name="Раздел без заголовка" id="{F86459E6-7FC1-4838-8299-70D003EC1710}">
          <p14:sldIdLst>
            <p14:sldId id="307"/>
            <p14:sldId id="304"/>
            <p14:sldId id="305"/>
            <p14:sldId id="333"/>
            <p14:sldId id="336"/>
            <p14:sldId id="335"/>
            <p14:sldId id="334"/>
            <p14:sldId id="306"/>
            <p14:sldId id="302"/>
            <p14:sldId id="303"/>
            <p14:sldId id="316"/>
            <p14:sldId id="309"/>
            <p14:sldId id="313"/>
            <p14:sldId id="310"/>
            <p14:sldId id="314"/>
            <p14:sldId id="311"/>
            <p14:sldId id="312"/>
            <p14:sldId id="315"/>
            <p14:sldId id="273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CC99"/>
    <a:srgbClr val="080808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consultantplus://offline/ref=5F12031C01B1F04D0D83DC0E4AB024BFB986151ACF9452A25D03786384D0E583E72C6A7E107005500EF9278E0973D81C912B9C19278C9D4FD2QAH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FFA0C0-5A90-49C2-8E4D-073F1B0D6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8389995" cy="56342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5C69E1-88AA-421D-BFE6-4F6D1DCC6A39}"/>
              </a:ext>
            </a:extLst>
          </p:cNvPr>
          <p:cNvSpPr txBox="1"/>
          <p:nvPr/>
        </p:nvSpPr>
        <p:spPr>
          <a:xfrm>
            <a:off x="4355976" y="4581128"/>
            <a:ext cx="4860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C0000"/>
                </a:solidFill>
              </a:rPr>
              <a:t>Социальное предпринимательство</a:t>
            </a:r>
          </a:p>
        </p:txBody>
      </p:sp>
    </p:spTree>
    <p:extLst>
      <p:ext uri="{BB962C8B-B14F-4D97-AF65-F5344CB8AC3E}">
        <p14:creationId xmlns:p14="http://schemas.microsoft.com/office/powerpoint/2010/main" val="3526967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85CC31-A227-45BD-B2AA-CA0DDD2FB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184" y="133301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Гранты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6AC778-C901-4711-BA68-6750D73BD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049" y="1166018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Размер гранта от </a:t>
            </a:r>
            <a:r>
              <a:rPr lang="ru-RU" sz="3600" b="1" dirty="0">
                <a:solidFill>
                  <a:srgbClr val="CC0000"/>
                </a:solidFill>
              </a:rPr>
              <a:t>100</a:t>
            </a:r>
            <a:r>
              <a:rPr lang="ru-RU" sz="2400" dirty="0"/>
              <a:t> до </a:t>
            </a:r>
            <a:r>
              <a:rPr lang="ru-RU" sz="3600" b="1" dirty="0">
                <a:solidFill>
                  <a:srgbClr val="CC0000"/>
                </a:solidFill>
              </a:rPr>
              <a:t>500</a:t>
            </a:r>
            <a:r>
              <a:rPr lang="ru-RU" sz="2400" dirty="0"/>
              <a:t> тыс. р.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Предоставляется при условии </a:t>
            </a:r>
            <a:r>
              <a:rPr lang="ru-RU" sz="2400" dirty="0" err="1"/>
              <a:t>софинансирования</a:t>
            </a:r>
            <a:r>
              <a:rPr lang="ru-RU" sz="2400" dirty="0"/>
              <a:t> в размере не менее 50%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Необходимо подтверждение статуса социального предпринимателя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Необходимо пройти обучение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8442F727-8CB3-48A5-A335-B7752F917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8" y="133301"/>
            <a:ext cx="1687563" cy="77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6FDB6D-256B-484E-A4F2-0FA7C50D16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804612"/>
            <a:ext cx="4680520" cy="289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110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8B8715-7463-4389-8CB6-02639ED45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568" y="908720"/>
            <a:ext cx="7920880" cy="619268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rgbClr val="080808"/>
                </a:solidFill>
              </a:rPr>
              <a:t>Грант предоставляется в целях финансового обеспечения следующих расходов: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аренда нежилого помещения для реализации проекта;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ремонт нежилого помещения, включая приобретение строительных материалов, оборудования, необходимого для ремонта помещения, используемого для реализации проекта;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аренда и (или) приобретение оргтехники, оборудования (в том числе инвентаря, мебели), используемого для реализации проекта;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выплата по передаче прав на франшизу (паушальный платеж);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технологическое присоединение к объектам инженерной инфраструктуры (электрические сети, газоснабжение, водоснабжение, водоотведение, теплоснабжение);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оплата коммунальных услуг и услуг электроснабжения;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оформление результатов интеллектуальной деятельности;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приобретение основных средств, необходимых для реализации проекта (за исключением приобретения зданий, сооружений, земельных участков, автомобилей);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переоборудование транспортных средств для перевозки маломобильных групп населения, в том числе инвалидов;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099489FD-DE04-42E1-B662-7C6B3B9B6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8" y="133301"/>
            <a:ext cx="1687563" cy="77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9394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8B8715-7463-4389-8CB6-02639ED45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568" y="908720"/>
            <a:ext cx="7920880" cy="619268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Есть и другие меры поддержки</a:t>
            </a:r>
            <a:r>
              <a:rPr lang="ru-RU" dirty="0">
                <a:solidFill>
                  <a:schemeClr val="tx1"/>
                </a:solidFill>
              </a:rPr>
              <a:t> — государство периодически создает новые проекты для помощи, а регионы могут устанавливать свои меры поддержки. Например, можно получить: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ru-RU" dirty="0">
                <a:solidFill>
                  <a:schemeClr val="tx1"/>
                </a:solidFill>
              </a:rPr>
              <a:t>льготные займы;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льготное налогообложение по УСН;</a:t>
            </a:r>
          </a:p>
          <a:p>
            <a:pPr lvl="0"/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rgbClr val="080808"/>
              </a:solidFill>
            </a:endParaRP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099489FD-DE04-42E1-B662-7C6B3B9B6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8" y="133301"/>
            <a:ext cx="1687563" cy="77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785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3B9DD-01F1-47DC-A471-0A166125E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профессиональный доход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F1EBBB6D-8C66-4AB4-9B6B-DD53A68EE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13" y="133301"/>
            <a:ext cx="1374138" cy="63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Занятость - что это, виды и формы занятости населения">
            <a:extLst>
              <a:ext uri="{FF2B5EF4-FFF2-40B4-BE49-F238E27FC236}">
                <a16:creationId xmlns:a16="http://schemas.microsoft.com/office/drawing/2014/main" id="{9F967725-33CB-4EBF-8537-07B377C709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06" y="1558975"/>
            <a:ext cx="8123376" cy="453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423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D61AA-2FD1-4645-84F2-6E1E36A61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Юридические аспекты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0A58F0-8DC4-471E-AAC4-486B2037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Самозанятые граждане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физические лица, индивидуальные предприниматели, осуществляющие деятельность самостоятельно, без работодателя и работников, и применяющие специальный налоговый режим «Налог на профессиональный доход»</a:t>
            </a:r>
          </a:p>
          <a:p>
            <a:pPr marL="0" indent="0" algn="ctr">
              <a:buNone/>
            </a:pPr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СТАВКА:</a:t>
            </a:r>
          </a:p>
          <a:p>
            <a:pPr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4 % используется при  расчете с физическими лицами;</a:t>
            </a:r>
          </a:p>
          <a:p>
            <a:pPr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6% используется при расчете с организациями и индивидуальными предпринимателями</a:t>
            </a:r>
          </a:p>
        </p:txBody>
      </p:sp>
    </p:spTree>
    <p:extLst>
      <p:ext uri="{BB962C8B-B14F-4D97-AF65-F5344CB8AC3E}">
        <p14:creationId xmlns:p14="http://schemas.microsoft.com/office/powerpoint/2010/main" val="1178479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A1E37D-F6F2-4E34-88E3-29A554550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для самозанятых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44775FBB-4784-4C03-A2DE-053549307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13" y="133301"/>
            <a:ext cx="1374138" cy="63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B94A4D-202B-4ADA-8065-D70F0F9E6126}"/>
              </a:ext>
            </a:extLst>
          </p:cNvPr>
          <p:cNvSpPr/>
          <p:nvPr/>
        </p:nvSpPr>
        <p:spPr>
          <a:xfrm>
            <a:off x="457200" y="1268760"/>
            <a:ext cx="6400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Лица, оказывающие репетиторские услуги.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Няни.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Парикмахеры.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Специалисты по маникюру и педикюру.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Швеи.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Граждане, торгующие фруктовой, ягодной, овощной продукцией, выращенной самостоятельно.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Фото и видеооператоры.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Кондитеры.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Фрилансеры-копирайтеры.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Журналисты.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Специалисты по восстановлению ювелирных изделий.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Специалисты по ремонту и восстановлению компьютеров или бытовых приборов, приезжающие домой к клиенту.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Picture 2" descr="C:\Users\user\Downloads\Без названия (3).jpg">
            <a:extLst>
              <a:ext uri="{FF2B5EF4-FFF2-40B4-BE49-F238E27FC236}">
                <a16:creationId xmlns:a16="http://schemas.microsoft.com/office/drawing/2014/main" id="{20FFB903-888E-4739-80CE-3C74D930F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7530" y="1590812"/>
            <a:ext cx="2639550" cy="1478148"/>
          </a:xfrm>
          <a:prstGeom prst="rect">
            <a:avLst/>
          </a:prstGeom>
          <a:noFill/>
        </p:spPr>
      </p:pic>
      <p:pic>
        <p:nvPicPr>
          <p:cNvPr id="7" name="Picture 3" descr="C:\Users\user\Downloads\Без названия (4).jpg">
            <a:extLst>
              <a:ext uri="{FF2B5EF4-FFF2-40B4-BE49-F238E27FC236}">
                <a16:creationId xmlns:a16="http://schemas.microsoft.com/office/drawing/2014/main" id="{CEAFD32E-CEE8-4EF2-8B6C-87A71C7713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436096" y="3291557"/>
            <a:ext cx="2962275" cy="1543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5101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ACE0A3-C629-407D-B067-FF13E890A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НПД, если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229A98-DA49-4CA0-9137-DD98E7F08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иной специальный налоговый режим;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Продаются подакцизные товары или товары, подлежащие обязательной маркировке;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Имеются работники, с которыми заключены трудовые договоры;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Перепродажа товара.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в год превышает 2,4 млн. рублей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9B6BF7DA-2E23-4DD8-B89F-14D38E02B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13" y="133301"/>
            <a:ext cx="1374138" cy="63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Стоп-слова - шумовые слова и на что они влияют">
            <a:extLst>
              <a:ext uri="{FF2B5EF4-FFF2-40B4-BE49-F238E27FC236}">
                <a16:creationId xmlns:a16="http://schemas.microsoft.com/office/drawing/2014/main" id="{210C9D77-3262-4E66-BAF3-26E6E413C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06" y="4941168"/>
            <a:ext cx="1916832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507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060136-216C-4E7C-B4B8-9138EC121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плательщика в качестве самозанятого</a:t>
            </a:r>
            <a:br>
              <a:rPr lang="ru-RU" u="sng" dirty="0"/>
            </a:br>
            <a:endParaRPr lang="ru-RU" u="sn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113E94-9CBA-4BD2-9979-0DBCAEF39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мобильное приложение «Мой налог»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кабинет плательщика на сайте ФНС России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уполномоченные банки: Сбербанк,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Просвязьбанк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, МТС банк.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0916E005-84E7-429D-BEF0-2CA3DA130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239" y="133301"/>
            <a:ext cx="1060712" cy="4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66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26F4D2-3F76-44B8-92FF-3DE2FD971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статуса самозанятый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E818AD-2473-4D90-9212-99802973E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требуется устанавливать контрольно-кассовую технику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Низкие налоговые ставки (4% и 6%)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налоговой отчетности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регистрация, взаимодействие с налоговыми органами осуществляется онлайн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обязательных платежей</a:t>
            </a:r>
          </a:p>
          <a:p>
            <a:endParaRPr lang="ru-RU" dirty="0"/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1678A3E8-1DA4-4EEE-B26A-04A44E3BD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343" y="133302"/>
            <a:ext cx="1302608" cy="59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Пять квартир по госцене 35 000 рублей за квадратный метр!!!">
            <a:extLst>
              <a:ext uri="{FF2B5EF4-FFF2-40B4-BE49-F238E27FC236}">
                <a16:creationId xmlns:a16="http://schemas.microsoft.com/office/drawing/2014/main" id="{AD9BB150-A410-4AA8-B6A2-D05F7AC6B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226" y="3573015"/>
            <a:ext cx="2156949" cy="299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538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D4F40-810E-460A-891A-EBABF2EBF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Вопрос/ответ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B87FCC-BE57-41BC-A6DD-381409CC5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2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1: Может ли самозанятый оформить сертификат на продукцию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1 : если он зарегистрирован как индивидуальный предприниматель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2: Возможно ли работать и быть самозанятым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2: Возможно.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3: Как отметить статус «Самозанятый»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3: через мобильное приложение, личный кабинет.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4: Необходимо ли применять контрольно-кассовую технику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4: Самозанятые ККТ не используют.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5: нужно ли открытие расчетного счета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5: Обе категории (ФЛ и ИП) работают без расчетного счета.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6: Как передать чек клиенту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6: Отправить электронный чек, распечатать и отдать клиенту.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7: Может ли ЮЛ привлечь для оказания услуг самозанятого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7: Может, заключив с ним договор на оказание услуг и попросив предоставить справку о регистрации в статусе «Самозанятый».</a:t>
            </a:r>
          </a:p>
        </p:txBody>
      </p:sp>
    </p:spTree>
    <p:extLst>
      <p:ext uri="{BB962C8B-B14F-4D97-AF65-F5344CB8AC3E}">
        <p14:creationId xmlns:p14="http://schemas.microsoft.com/office/powerpoint/2010/main" val="3700752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C8BB19-05E0-4E71-BEAB-3CC206863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0"/>
          <a:stretch/>
        </p:blipFill>
        <p:spPr>
          <a:xfrm>
            <a:off x="138049" y="1052736"/>
            <a:ext cx="8964488" cy="5334027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5BEF60AD-684B-4628-B0A4-E75329CFA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29695" cy="97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386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25" y="1484784"/>
            <a:ext cx="8640960" cy="397572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675000, Амурская область,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Благовещенск, ул.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Амурская, д.38,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этаж</a:t>
            </a:r>
          </a:p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772646, 89656711070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WhatsApp)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89145382870  </a:t>
            </a:r>
          </a:p>
          <a:p>
            <a:pPr algn="ctr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amurfond@mail.ru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https://business.amurobl.ru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dirty="0"/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5C87F480-E2C6-403E-8387-239E2835B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73" y="188640"/>
            <a:ext cx="219397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C8BB19-05E0-4E71-BEAB-3CC206863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0"/>
          <a:stretch/>
        </p:blipFill>
        <p:spPr>
          <a:xfrm>
            <a:off x="0" y="876449"/>
            <a:ext cx="8964488" cy="5334027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5BEF60AD-684B-4628-B0A4-E75329CFA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29695" cy="97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302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39CF53-CFF0-45CE-A79A-5F68FBBFB4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4326"/>
          <a:stretch/>
        </p:blipFill>
        <p:spPr>
          <a:xfrm>
            <a:off x="18956" y="733439"/>
            <a:ext cx="8605589" cy="5904656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121041DB-266B-49D9-ADC2-CF16D1D9C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9905"/>
            <a:ext cx="203726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780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20EBC2-1014-4981-9AC0-B5B4A3D59F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r="5900"/>
          <a:stretch/>
        </p:blipFill>
        <p:spPr>
          <a:xfrm>
            <a:off x="58463" y="692696"/>
            <a:ext cx="8947688" cy="5976664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B9F03381-3D0A-478C-9529-296384D04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397" y="188640"/>
            <a:ext cx="188055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4038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F03318-4E9E-4A33-9AAD-8744C29384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r="6689"/>
          <a:stretch/>
        </p:blipFill>
        <p:spPr>
          <a:xfrm>
            <a:off x="28533" y="764704"/>
            <a:ext cx="8733537" cy="5688632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DD665F20-3A5D-4995-A5C7-0A59C654F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146" y="116633"/>
            <a:ext cx="1723841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346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85CC31-A227-45BD-B2AA-CA0DDD2FB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184" y="133301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Гранты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6AC778-C901-4711-BA68-6750D73BD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049" y="1166018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Размер гранта от </a:t>
            </a:r>
            <a:r>
              <a:rPr lang="ru-RU" sz="3600" b="1" dirty="0">
                <a:solidFill>
                  <a:srgbClr val="CC0000"/>
                </a:solidFill>
              </a:rPr>
              <a:t>100</a:t>
            </a:r>
            <a:r>
              <a:rPr lang="ru-RU" sz="2400" dirty="0"/>
              <a:t> до </a:t>
            </a:r>
            <a:r>
              <a:rPr lang="ru-RU" sz="3600" b="1" dirty="0">
                <a:solidFill>
                  <a:srgbClr val="CC0000"/>
                </a:solidFill>
              </a:rPr>
              <a:t>500</a:t>
            </a:r>
            <a:r>
              <a:rPr lang="ru-RU" sz="2400" dirty="0"/>
              <a:t> тыс. р.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Предоставляется при условии </a:t>
            </a:r>
            <a:r>
              <a:rPr lang="ru-RU" sz="2400" dirty="0" err="1"/>
              <a:t>софинансирования</a:t>
            </a:r>
            <a:r>
              <a:rPr lang="ru-RU" sz="2400" dirty="0"/>
              <a:t> в размере не менее 50%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Необходимо подтверждение статуса социального предпринимателя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/>
              <a:t>Необходимо пройти обучение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8442F727-8CB3-48A5-A335-B7752F917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8" y="133301"/>
            <a:ext cx="1687563" cy="77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6FDB6D-256B-484E-A4F2-0FA7C50D16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804612"/>
            <a:ext cx="4680520" cy="289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51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8B8715-7463-4389-8CB6-02639ED45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568" y="908720"/>
            <a:ext cx="7920880" cy="619268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rgbClr val="080808"/>
                </a:solidFill>
              </a:rPr>
              <a:t>Грант предоставляется в целях финансового обеспечения следующих расходов: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аренда нежилого помещения для реализации проекта;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ремонт нежилого помещения, включая приобретение строительных материалов, оборудования, необходимого для ремонта помещения, используемого для реализации проекта;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аренда и (или) приобретение оргтехники, оборудования (в том числе инвентаря, мебели), используемого для реализации проекта;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выплата по передаче прав на франшизу (паушальный платеж);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технологическое присоединение к объектам инженерной инфраструктуры (электрические сети, газоснабжение, водоснабжение, водоотведение, теплоснабжение);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оплата коммунальных услуг и услуг электроснабжения;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оформление результатов интеллектуальной деятельности;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приобретение основных средств, необходимых для реализации проекта (за исключением приобретения зданий, сооружений, земельных участков, автомобилей);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80808"/>
                </a:solidFill>
              </a:rPr>
              <a:t> переоборудование транспортных средств для перевозки маломобильных групп населения, в том числе инвалидов;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099489FD-DE04-42E1-B662-7C6B3B9B6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8" y="133301"/>
            <a:ext cx="1687563" cy="77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5422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8B8715-7463-4389-8CB6-02639ED45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568" y="908720"/>
            <a:ext cx="7920880" cy="619268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Есть и другие меры поддержки</a:t>
            </a:r>
            <a:r>
              <a:rPr lang="ru-RU" dirty="0">
                <a:solidFill>
                  <a:schemeClr val="tx1"/>
                </a:solidFill>
              </a:rPr>
              <a:t> — государство периодически создает новые проекты для помощи, а регионы могут устанавливать свои меры поддержки. Например, можно получить: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ru-RU" dirty="0">
                <a:solidFill>
                  <a:schemeClr val="tx1"/>
                </a:solidFill>
              </a:rPr>
              <a:t>льготные займы;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льготное налогообложение по УСН;</a:t>
            </a:r>
          </a:p>
          <a:p>
            <a:pPr lvl="0"/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rgbClr val="080808"/>
              </a:solidFill>
            </a:endParaRP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099489FD-DE04-42E1-B662-7C6B3B9B6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8" y="133301"/>
            <a:ext cx="1687563" cy="77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8122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3B9DD-01F1-47DC-A471-0A166125E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профессиональный доход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F1EBBB6D-8C66-4AB4-9B6B-DD53A68EE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13" y="133301"/>
            <a:ext cx="1374138" cy="63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Занятость - что это, виды и формы занятости населения">
            <a:extLst>
              <a:ext uri="{FF2B5EF4-FFF2-40B4-BE49-F238E27FC236}">
                <a16:creationId xmlns:a16="http://schemas.microsoft.com/office/drawing/2014/main" id="{9F967725-33CB-4EBF-8537-07B377C709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06" y="1558975"/>
            <a:ext cx="8123376" cy="453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5341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D61AA-2FD1-4645-84F2-6E1E36A61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Юридические аспекты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0A58F0-8DC4-471E-AAC4-486B2037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Самозанятые граждане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физические лица, индивидуальные предприниматели, осуществляющие деятельность самостоятельно, без работодателя и работников, и применяющие специальный налоговый режим «Налог на профессиональный доход»</a:t>
            </a:r>
          </a:p>
          <a:p>
            <a:pPr marL="0" indent="0" algn="ctr">
              <a:buNone/>
            </a:pPr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СТАВКА:</a:t>
            </a:r>
          </a:p>
          <a:p>
            <a:pPr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4 % используется при  расчете с физическими лицами;</a:t>
            </a:r>
          </a:p>
          <a:p>
            <a:pPr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6% используется при расчете с организациями и индивидуальными предпринимателями</a:t>
            </a:r>
          </a:p>
        </p:txBody>
      </p:sp>
    </p:spTree>
    <p:extLst>
      <p:ext uri="{BB962C8B-B14F-4D97-AF65-F5344CB8AC3E}">
        <p14:creationId xmlns:p14="http://schemas.microsoft.com/office/powerpoint/2010/main" val="1119313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39CF53-CFF0-45CE-A79A-5F68FBBFB4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4326"/>
          <a:stretch/>
        </p:blipFill>
        <p:spPr>
          <a:xfrm>
            <a:off x="18956" y="733439"/>
            <a:ext cx="8605589" cy="5904656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121041DB-266B-49D9-ADC2-CF16D1D9C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9905"/>
            <a:ext cx="203726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404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A1E37D-F6F2-4E34-88E3-29A554550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для самозанятых</a:t>
            </a: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44775FBB-4784-4C03-A2DE-053549307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13" y="133301"/>
            <a:ext cx="1374138" cy="63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B94A4D-202B-4ADA-8065-D70F0F9E6126}"/>
              </a:ext>
            </a:extLst>
          </p:cNvPr>
          <p:cNvSpPr/>
          <p:nvPr/>
        </p:nvSpPr>
        <p:spPr>
          <a:xfrm>
            <a:off x="457200" y="1268760"/>
            <a:ext cx="6400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Лица, оказывающие репетиторские услуги.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Няни.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Парикмахеры.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Специалисты по маникюру и педикюру.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Швеи.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Граждане, торгующие фруктовой, ягодной, овощной продукцией, выращенной самостоятельно.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Фото и видеооператоры.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Кондитеры.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Фрилансеры-копирайтеры.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Журналисты.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Специалисты по восстановлению ювелирных изделий.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dirty="0"/>
              <a:t>Специалисты по ремонту и восстановлению компьютеров или бытовых приборов, приезжающие домой к клиенту.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Picture 2" descr="C:\Users\user\Downloads\Без названия (3).jpg">
            <a:extLst>
              <a:ext uri="{FF2B5EF4-FFF2-40B4-BE49-F238E27FC236}">
                <a16:creationId xmlns:a16="http://schemas.microsoft.com/office/drawing/2014/main" id="{20FFB903-888E-4739-80CE-3C74D930F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7530" y="1590812"/>
            <a:ext cx="2639550" cy="1478148"/>
          </a:xfrm>
          <a:prstGeom prst="rect">
            <a:avLst/>
          </a:prstGeom>
          <a:noFill/>
        </p:spPr>
      </p:pic>
      <p:pic>
        <p:nvPicPr>
          <p:cNvPr id="7" name="Picture 3" descr="C:\Users\user\Downloads\Без названия (4).jpg">
            <a:extLst>
              <a:ext uri="{FF2B5EF4-FFF2-40B4-BE49-F238E27FC236}">
                <a16:creationId xmlns:a16="http://schemas.microsoft.com/office/drawing/2014/main" id="{CEAFD32E-CEE8-4EF2-8B6C-87A71C7713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436096" y="3291557"/>
            <a:ext cx="2962275" cy="1543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90375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ACE0A3-C629-407D-B067-FF13E890A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НПД, если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229A98-DA49-4CA0-9137-DD98E7F08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иной специальный налоговый режим;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Продаются подакцизные товары или товары, подлежащие обязательной маркировке;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Имеются работники, с которыми заключены трудовые договоры;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Перепродажа товара.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в год превышает 2,4 млн. рублей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9B6BF7DA-2E23-4DD8-B89F-14D38E02B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13" y="133301"/>
            <a:ext cx="1374138" cy="63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Стоп-слова - шумовые слова и на что они влияют">
            <a:extLst>
              <a:ext uri="{FF2B5EF4-FFF2-40B4-BE49-F238E27FC236}">
                <a16:creationId xmlns:a16="http://schemas.microsoft.com/office/drawing/2014/main" id="{210C9D77-3262-4E66-BAF3-26E6E413C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06" y="4941168"/>
            <a:ext cx="1916832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9484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060136-216C-4E7C-B4B8-9138EC121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плательщика в качестве самозанятого</a:t>
            </a:r>
            <a:br>
              <a:rPr lang="ru-RU" u="sng" dirty="0"/>
            </a:br>
            <a:endParaRPr lang="ru-RU" u="sn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113E94-9CBA-4BD2-9979-0DBCAEF39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мобильное приложение «Мой налог»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кабинет плательщика на сайте ФНС России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уполномоченные банки: Сбербанк,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Просвязьбанк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, МТС банк.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0916E005-84E7-429D-BEF0-2CA3DA130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239" y="133301"/>
            <a:ext cx="1060712" cy="4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2879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26F4D2-3F76-44B8-92FF-3DE2FD971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статуса самозанятый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E818AD-2473-4D90-9212-99802973E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требуется устанавливать контрольно-кассовую технику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Низкие налоговые ставки (4% и 6%)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налоговой отчетности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регистрация, взаимодействие с налоговыми органами осуществляется онлайн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обязательных платежей</a:t>
            </a:r>
          </a:p>
          <a:p>
            <a:endParaRPr lang="ru-RU" dirty="0"/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1678A3E8-1DA4-4EEE-B26A-04A44E3BD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343" y="133302"/>
            <a:ext cx="1302608" cy="59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Пять квартир по госцене 35 000 рублей за квадратный метр!!!">
            <a:extLst>
              <a:ext uri="{FF2B5EF4-FFF2-40B4-BE49-F238E27FC236}">
                <a16:creationId xmlns:a16="http://schemas.microsoft.com/office/drawing/2014/main" id="{AD9BB150-A410-4AA8-B6A2-D05F7AC6B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226" y="3573015"/>
            <a:ext cx="2156949" cy="299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1446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D4F40-810E-460A-891A-EBABF2EBF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Вопрос/ответ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B87FCC-BE57-41BC-A6DD-381409CC5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2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1: Может ли самозанятый оформить сертификат на продукцию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1 : если он зарегистрирован как индивидуальный предприниматель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2: Возможно ли работать и быть самозанятым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2: Возможно.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3: Как отметить статус «Самозанятый»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3: через мобильное приложение, личный кабинет.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4: Необходимо ли применять контрольно-кассовую технику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4: Самозанятые ККТ не используют.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5: нужно ли открытие расчетного счета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5: Обе категории (ФЛ и ИП) работают без расчетного счета.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6: Как передать чек клиенту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6: Отправить электронный чек, распечатать и отдать клиенту.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7: Может ли ЮЛ привлечь для оказания услуг самозанятого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7: Может, заключив с ним договор на оказание услуг и попросив предоставить справку о регистрации в статусе «Самозанятый».</a:t>
            </a:r>
          </a:p>
        </p:txBody>
      </p:sp>
    </p:spTree>
    <p:extLst>
      <p:ext uri="{BB962C8B-B14F-4D97-AF65-F5344CB8AC3E}">
        <p14:creationId xmlns:p14="http://schemas.microsoft.com/office/powerpoint/2010/main" val="10958930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25" y="1484784"/>
            <a:ext cx="8640960" cy="397572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675000, Амурская область,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Благовещенск, ул.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Амурская, д.38,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этаж</a:t>
            </a:r>
          </a:p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772646, 89656711070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WhatsApp)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89145382870  </a:t>
            </a:r>
          </a:p>
          <a:p>
            <a:pPr algn="ctr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amurfond@mail.ru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https://business.amurobl.ru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dirty="0"/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5C87F480-E2C6-403E-8387-239E2835B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73" y="188640"/>
            <a:ext cx="219397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490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20EBC2-1014-4981-9AC0-B5B4A3D59F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r="5900"/>
          <a:stretch/>
        </p:blipFill>
        <p:spPr>
          <a:xfrm>
            <a:off x="58463" y="692696"/>
            <a:ext cx="8947688" cy="5976664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B9F03381-3D0A-478C-9529-296384D04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397" y="188640"/>
            <a:ext cx="188055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78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0B45DC-D093-478F-AF9D-E3493C529F1D}"/>
              </a:ext>
            </a:extLst>
          </p:cNvPr>
          <p:cNvSpPr txBox="1"/>
          <p:nvPr/>
        </p:nvSpPr>
        <p:spPr>
          <a:xfrm>
            <a:off x="755576" y="548681"/>
            <a:ext cx="7632848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7345"/>
            <a:endParaRPr lang="ru-RU" sz="1800" b="1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/>
            <a:r>
              <a:rPr lang="ru-RU" sz="1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Категории социально уязвимых граждан</a:t>
            </a:r>
          </a:p>
          <a:p>
            <a:pPr indent="347345" algn="ctr"/>
            <a:endParaRPr lang="ru-RU" sz="1800" b="1" u="sng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инвалиды и лица с ограниченными возможностями здоровья;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б) одинокие и (или) многодетные родители, воспитывающие несовершеннолетних детей, в том числе детей-инвалидов;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в) пенсионеры и граждане предпенсионного возраста (в течение пяти лет до наступления возраста, дающего право на страховую пенсию по старости, в том числе назначаемую досрочно);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г) выпускники детских домов в возрасте до двадцати трех лет;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д) лица, осужденные к лишению свободы (при условии наличия гражданско-правового договора субъекта малого или среднего предпринимательства с учреждением уголовно-исполнительной системы) и принудительным работам в период отбывания наказания, и лица, освобожденные из мест лишения свободы и имеющие неснятую или непогашенную судимость;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е) беженцы и вынужденные переселенцы;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ж) малоимущие граждане;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з) лица без определенного места жительства и занятий;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7345" algn="just"/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и) граждане, не указанные в </a:t>
            </a:r>
            <a:r>
              <a:rPr lang="ru-RU" sz="1800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подпунктах "а"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1800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"з"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настоящего пункта, признанные нуждающимися в социальном обслуживании.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93A3DAF6-C2FB-4201-839B-2E551CF16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357909"/>
            <a:ext cx="1512167" cy="69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5971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C8BB19-05E0-4E71-BEAB-3CC206863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0"/>
          <a:stretch/>
        </p:blipFill>
        <p:spPr>
          <a:xfrm>
            <a:off x="138049" y="1052736"/>
            <a:ext cx="8964488" cy="5334027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5BEF60AD-684B-4628-B0A4-E75329CFA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29695" cy="97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1430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C8BB19-05E0-4E71-BEAB-3CC206863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0"/>
          <a:stretch/>
        </p:blipFill>
        <p:spPr>
          <a:xfrm>
            <a:off x="138049" y="1052736"/>
            <a:ext cx="8964488" cy="5334027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5BEF60AD-684B-4628-B0A4-E75329CFA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29695" cy="97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668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C7064-9FC7-4018-8D7C-87B0A16E36BF}"/>
              </a:ext>
            </a:extLst>
          </p:cNvPr>
          <p:cNvSpPr txBox="1"/>
          <p:nvPr/>
        </p:nvSpPr>
        <p:spPr>
          <a:xfrm>
            <a:off x="1013063" y="2060848"/>
            <a:ext cx="727280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</a:rPr>
              <a:t>И</a:t>
            </a:r>
            <a:r>
              <a:rPr lang="ru-RU" sz="1800" b="0" i="0" u="none" strike="noStrike" baseline="0" dirty="0">
                <a:latin typeface="Arial" panose="020B0604020202020204" pitchFamily="34" charset="0"/>
              </a:rPr>
              <a:t>ндивидуальный предприниматель, являющийся инвалидом и осуществляющий предпринимательскую деятельность без привлечения работников</a:t>
            </a:r>
          </a:p>
          <a:p>
            <a:pPr algn="just"/>
            <a:endParaRPr lang="ru-RU" dirty="0">
              <a:latin typeface="Arial" panose="020B0604020202020204" pitchFamily="34" charset="0"/>
            </a:endParaRPr>
          </a:p>
          <a:p>
            <a:pPr algn="just"/>
            <a:r>
              <a:rPr lang="ru-RU" sz="1800" b="0" i="0" u="none" strike="noStrike" baseline="0" dirty="0">
                <a:latin typeface="Arial" panose="020B0604020202020204" pitchFamily="34" charset="0"/>
              </a:rPr>
              <a:t>(Федеральный </a:t>
            </a:r>
            <a:r>
              <a:rPr lang="ru-RU" sz="1800" b="0" i="0" u="none" strike="noStrike" baseline="0" dirty="0">
                <a:solidFill>
                  <a:srgbClr val="0000FF"/>
                </a:solidFill>
                <a:latin typeface="Arial" panose="020B0604020202020204" pitchFamily="34" charset="0"/>
                <a:hlinkClick r:id="rId2"/>
              </a:rPr>
              <a:t>закон  от 04.11.2022 N 418-ФЗ)</a:t>
            </a:r>
          </a:p>
          <a:p>
            <a:pPr algn="just"/>
            <a:endParaRPr lang="ru-RU" sz="1800" b="0" i="0" u="none" strike="noStrike" baseline="0" dirty="0">
              <a:latin typeface="Arial" panose="020B0604020202020204" pitchFamily="34" charset="0"/>
            </a:endParaRPr>
          </a:p>
        </p:txBody>
      </p:sp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60E8AD55-CDAB-4BE6-9AA4-270AF9C46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2129695" cy="97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189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F03318-4E9E-4A33-9AAD-8744C29384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r="6689"/>
          <a:stretch/>
        </p:blipFill>
        <p:spPr>
          <a:xfrm>
            <a:off x="28533" y="764704"/>
            <a:ext cx="8733537" cy="5688632"/>
          </a:xfrm>
          <a:prstGeom prst="rect">
            <a:avLst/>
          </a:prstGeom>
        </p:spPr>
      </p:pic>
      <p:pic>
        <p:nvPicPr>
          <p:cNvPr id="4" name="Picture 2" descr="E:\брендирование_вывеска Мой бизнес\цкр\мой бизнес.png">
            <a:extLst>
              <a:ext uri="{FF2B5EF4-FFF2-40B4-BE49-F238E27FC236}">
                <a16:creationId xmlns:a16="http://schemas.microsoft.com/office/drawing/2014/main" id="{DD665F20-3A5D-4995-A5C7-0A59C654F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146" y="116633"/>
            <a:ext cx="1723841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7821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</TotalTime>
  <Words>1452</Words>
  <Application>Microsoft Office PowerPoint</Application>
  <PresentationFormat>Экран (4:3)</PresentationFormat>
  <Paragraphs>184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Гранты</vt:lpstr>
      <vt:lpstr>Презентация PowerPoint</vt:lpstr>
      <vt:lpstr>Презентация PowerPoint</vt:lpstr>
      <vt:lpstr>Налог на профессиональный доход</vt:lpstr>
      <vt:lpstr>Юридические аспекты</vt:lpstr>
      <vt:lpstr>Виды деятельности для самозанятых</vt:lpstr>
      <vt:lpstr>НЕ МОГУТ применять НПД, если</vt:lpstr>
      <vt:lpstr> Регистрация плательщика в качестве самозанятого </vt:lpstr>
      <vt:lpstr>Преимущества статуса самозанятый</vt:lpstr>
      <vt:lpstr>Вопрос/ответ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Гранты</vt:lpstr>
      <vt:lpstr>Презентация PowerPoint</vt:lpstr>
      <vt:lpstr>Презентация PowerPoint</vt:lpstr>
      <vt:lpstr>Налог на профессиональный доход</vt:lpstr>
      <vt:lpstr>Юридические аспекты</vt:lpstr>
      <vt:lpstr>Виды деятельности для самозанятых</vt:lpstr>
      <vt:lpstr>НЕ МОГУТ применять НПД, если</vt:lpstr>
      <vt:lpstr> Регистрация плательщика в качестве самозанятого </vt:lpstr>
      <vt:lpstr>Преимущества статуса самозанятый</vt:lpstr>
      <vt:lpstr>Вопрос/ответ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ГЕНЕРАЦИЯ БИЗНЕС – ИДЕИ</dc:title>
  <dc:creator>Валерия</dc:creator>
  <cp:lastModifiedBy>FSK310</cp:lastModifiedBy>
  <cp:revision>72</cp:revision>
  <cp:lastPrinted>2020-02-18T06:18:30Z</cp:lastPrinted>
  <dcterms:created xsi:type="dcterms:W3CDTF">2017-10-18T00:52:31Z</dcterms:created>
  <dcterms:modified xsi:type="dcterms:W3CDTF">2023-04-25T07:21:41Z</dcterms:modified>
</cp:coreProperties>
</file>