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3"/>
  </p:notesMasterIdLst>
  <p:sldIdLst>
    <p:sldId id="397" r:id="rId2"/>
    <p:sldId id="258" r:id="rId3"/>
    <p:sldId id="271" r:id="rId4"/>
    <p:sldId id="399" r:id="rId5"/>
    <p:sldId id="262" r:id="rId6"/>
    <p:sldId id="265" r:id="rId7"/>
    <p:sldId id="266" r:id="rId8"/>
    <p:sldId id="400" r:id="rId9"/>
    <p:sldId id="269" r:id="rId10"/>
    <p:sldId id="402" r:id="rId11"/>
    <p:sldId id="273" r:id="rId12"/>
  </p:sldIdLst>
  <p:sldSz cx="9144000" cy="5143500" type="screen16x9"/>
  <p:notesSz cx="9144000" cy="5143500"/>
  <p:defaultTextStyle>
    <a:defPPr>
      <a:defRPr lang="ru-RU"/>
    </a:defPPr>
    <a:lvl1pPr marL="0" algn="l" defTabSz="779251">
      <a:defRPr sz="1500">
        <a:solidFill>
          <a:schemeClr val="tx1"/>
        </a:solidFill>
        <a:latin typeface="+mn-lt"/>
        <a:ea typeface="+mn-ea"/>
        <a:cs typeface="+mn-cs"/>
      </a:defRPr>
    </a:lvl1pPr>
    <a:lvl2pPr marL="389625" algn="l" defTabSz="779251">
      <a:defRPr sz="1500">
        <a:solidFill>
          <a:schemeClr val="tx1"/>
        </a:solidFill>
        <a:latin typeface="+mn-lt"/>
        <a:ea typeface="+mn-ea"/>
        <a:cs typeface="+mn-cs"/>
      </a:defRPr>
    </a:lvl2pPr>
    <a:lvl3pPr marL="779251" algn="l" defTabSz="779251">
      <a:defRPr sz="1500">
        <a:solidFill>
          <a:schemeClr val="tx1"/>
        </a:solidFill>
        <a:latin typeface="+mn-lt"/>
        <a:ea typeface="+mn-ea"/>
        <a:cs typeface="+mn-cs"/>
      </a:defRPr>
    </a:lvl3pPr>
    <a:lvl4pPr marL="1168878" algn="l" defTabSz="779251">
      <a:defRPr sz="1500">
        <a:solidFill>
          <a:schemeClr val="tx1"/>
        </a:solidFill>
        <a:latin typeface="+mn-lt"/>
        <a:ea typeface="+mn-ea"/>
        <a:cs typeface="+mn-cs"/>
      </a:defRPr>
    </a:lvl4pPr>
    <a:lvl5pPr marL="1558503" algn="l" defTabSz="779251">
      <a:defRPr sz="1500">
        <a:solidFill>
          <a:schemeClr val="tx1"/>
        </a:solidFill>
        <a:latin typeface="+mn-lt"/>
        <a:ea typeface="+mn-ea"/>
        <a:cs typeface="+mn-cs"/>
      </a:defRPr>
    </a:lvl5pPr>
    <a:lvl6pPr marL="1948129" algn="l" defTabSz="779251">
      <a:defRPr sz="1500">
        <a:solidFill>
          <a:schemeClr val="tx1"/>
        </a:solidFill>
        <a:latin typeface="+mn-lt"/>
        <a:ea typeface="+mn-ea"/>
        <a:cs typeface="+mn-cs"/>
      </a:defRPr>
    </a:lvl6pPr>
    <a:lvl7pPr marL="2337755" algn="l" defTabSz="779251">
      <a:defRPr sz="1500">
        <a:solidFill>
          <a:schemeClr val="tx1"/>
        </a:solidFill>
        <a:latin typeface="+mn-lt"/>
        <a:ea typeface="+mn-ea"/>
        <a:cs typeface="+mn-cs"/>
      </a:defRPr>
    </a:lvl7pPr>
    <a:lvl8pPr marL="2727381" algn="l" defTabSz="779251">
      <a:defRPr sz="1500">
        <a:solidFill>
          <a:schemeClr val="tx1"/>
        </a:solidFill>
        <a:latin typeface="+mn-lt"/>
        <a:ea typeface="+mn-ea"/>
        <a:cs typeface="+mn-cs"/>
      </a:defRPr>
    </a:lvl8pPr>
    <a:lvl9pPr marL="3117007" algn="l" defTabSz="779251">
      <a:defRPr sz="15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715"/>
    <a:srgbClr val="996633"/>
    <a:srgbClr val="EE5337"/>
    <a:srgbClr val="F33842"/>
    <a:srgbClr val="FF725E"/>
    <a:srgbClr val="F16F78"/>
    <a:srgbClr val="AF3E3C"/>
    <a:srgbClr val="385A64"/>
    <a:srgbClr val="465A65"/>
    <a:srgbClr val="5721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386" autoAdjust="0"/>
  </p:normalViewPr>
  <p:slideViewPr>
    <p:cSldViewPr>
      <p:cViewPr varScale="1">
        <p:scale>
          <a:sx n="143" d="100"/>
          <a:sy n="143" d="100"/>
        </p:scale>
        <p:origin x="68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oleObject" Target="../embeddings/oleObject1.bin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ru-RU" sz="1200" b="1" i="0" baseline="0" dirty="0">
                <a:effectLst/>
                <a:latin typeface="Circe" panose="020B0502020203020203"/>
              </a:rPr>
              <a:t>Предоставляемые микрозаймы по территориальному признаку  </a:t>
            </a:r>
            <a:endParaRPr lang="ru-RU" sz="1200" b="1" dirty="0">
              <a:effectLst/>
              <a:latin typeface="Circe" panose="020B0502020203020203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cap="none" spc="0" normalizeH="0" baseline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+mj-ea"/>
              <a:cs typeface="+mj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10667350537756967"/>
          <c:y val="0.3153788467948006"/>
          <c:w val="0.87915242302029317"/>
          <c:h val="0.4262189121843604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'[Диаграмма в Microsoft Word]Лист1'!$B$12</c:f>
              <c:strCache>
                <c:ptCount val="1"/>
                <c:pt idx="0">
                  <c:v>Благовещенск</c:v>
                </c:pt>
              </c:strCache>
            </c:strRef>
          </c:tx>
          <c:spPr>
            <a:solidFill>
              <a:schemeClr val="accent2"/>
            </a:solidFill>
            <a:ln w="57150">
              <a:solidFill>
                <a:sysClr val="window" lastClr="FFFFFF"/>
              </a:solidFill>
            </a:ln>
            <a:effectLst/>
          </c:spPr>
          <c:invertIfNegative val="0"/>
          <c:dLbls>
            <c:dLbl>
              <c:idx val="0"/>
              <c:layout>
                <c:manualLayout>
                  <c:x val="6.2989017344050723E-3"/>
                  <c:y val="0.22172139603536106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19BB-457E-826F-F39228C3D254}"/>
                </c:ext>
              </c:extLst>
            </c:dLbl>
            <c:dLbl>
              <c:idx val="1"/>
              <c:layout>
                <c:manualLayout>
                  <c:x val="-1.1547853111291407E-16"/>
                  <c:y val="0.2670734997698668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9BB-457E-826F-F39228C3D25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trendline>
            <c:spPr>
              <a:ln w="19050" cap="rnd">
                <a:solidFill>
                  <a:schemeClr val="accent1"/>
                </a:solidFill>
                <a:round/>
                <a:tailEnd type="stealth"/>
              </a:ln>
              <a:effectLst/>
            </c:spPr>
            <c:trendlineType val="linear"/>
            <c:dispRSqr val="0"/>
            <c:dispEq val="0"/>
          </c:trendline>
          <c:cat>
            <c:numRef>
              <c:f>'[Диаграмма в Microsoft Word]Лист1'!$A$13:$A$14</c:f>
              <c:numCache>
                <c:formatCode>General</c:formatCode>
                <c:ptCount val="2"/>
                <c:pt idx="0">
                  <c:v>2021</c:v>
                </c:pt>
                <c:pt idx="1">
                  <c:v>2022</c:v>
                </c:pt>
              </c:numCache>
            </c:numRef>
          </c:cat>
          <c:val>
            <c:numRef>
              <c:f>'[Диаграмма в Microsoft Word]Лист1'!$B$13:$B$14</c:f>
              <c:numCache>
                <c:formatCode>0.0%</c:formatCode>
                <c:ptCount val="2"/>
                <c:pt idx="0">
                  <c:v>0.55400000000000005</c:v>
                </c:pt>
                <c:pt idx="1">
                  <c:v>0.627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1DA-46EC-857F-AAD8469EE35C}"/>
            </c:ext>
          </c:extLst>
        </c:ser>
        <c:ser>
          <c:idx val="1"/>
          <c:order val="1"/>
          <c:tx>
            <c:strRef>
              <c:f>'[Диаграмма в Microsoft Word]Лист1'!$C$12</c:f>
              <c:strCache>
                <c:ptCount val="1"/>
                <c:pt idx="0">
                  <c:v>Муниципалитеты</c:v>
                </c:pt>
              </c:strCache>
            </c:strRef>
          </c:tx>
          <c:spPr>
            <a:solidFill>
              <a:schemeClr val="accent4"/>
            </a:solidFill>
            <a:ln w="57150">
              <a:solidFill>
                <a:sysClr val="window" lastClr="FFFFFF"/>
              </a:solidFill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0.19148666021235736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9BB-457E-826F-F39228C3D254}"/>
                </c:ext>
              </c:extLst>
            </c:dLbl>
            <c:dLbl>
              <c:idx val="1"/>
              <c:layout>
                <c:manualLayout>
                  <c:x val="-3.1494508672026515E-3"/>
                  <c:y val="0.1461345564778516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19BB-457E-826F-F39228C3D25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'[Диаграмма в Microsoft Word]Лист1'!$A$13:$A$14</c:f>
              <c:numCache>
                <c:formatCode>General</c:formatCode>
                <c:ptCount val="2"/>
                <c:pt idx="0">
                  <c:v>2021</c:v>
                </c:pt>
                <c:pt idx="1">
                  <c:v>2022</c:v>
                </c:pt>
              </c:numCache>
            </c:numRef>
          </c:cat>
          <c:val>
            <c:numRef>
              <c:f>'[Диаграмма в Microsoft Word]Лист1'!$C$13:$C$14</c:f>
              <c:numCache>
                <c:formatCode>0.0%</c:formatCode>
                <c:ptCount val="2"/>
                <c:pt idx="0">
                  <c:v>0.44599999999999995</c:v>
                </c:pt>
                <c:pt idx="1">
                  <c:v>0.373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1DA-46EC-857F-AAD8469EE35C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99"/>
        <c:axId val="178217280"/>
        <c:axId val="25129664"/>
      </c:barChart>
      <c:catAx>
        <c:axId val="1782172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5129664"/>
        <c:crosses val="autoZero"/>
        <c:auto val="1"/>
        <c:lblAlgn val="ctr"/>
        <c:lblOffset val="100"/>
        <c:noMultiLvlLbl val="0"/>
      </c:catAx>
      <c:valAx>
        <c:axId val="25129664"/>
        <c:scaling>
          <c:orientation val="minMax"/>
        </c:scaling>
        <c:delete val="0"/>
        <c:axPos val="l"/>
        <c:numFmt formatCode="0.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782172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8.267060538149397E-2"/>
          <c:y val="0.88902066437062544"/>
          <c:w val="0.9141799437513034"/>
          <c:h val="4.043153838839813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b="0" kern="1200" cap="none" spc="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dk1">
          <a:lumMod val="15000"/>
          <a:lumOff val="85000"/>
        </a:schemeClr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810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8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000" b="0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round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257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257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72D031-5F54-461C-AE42-27D9C8D0F141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028950" y="642938"/>
            <a:ext cx="3086100" cy="1736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14400" y="2474913"/>
            <a:ext cx="7315200" cy="2025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4886325"/>
            <a:ext cx="3962400" cy="257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180013" y="4886325"/>
            <a:ext cx="3962400" cy="257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10E997-F221-4576-B86C-482E93C16B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13963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-168275" y="1466850"/>
            <a:ext cx="7032625" cy="39560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baseline="0" dirty="0"/>
          </a:p>
        </p:txBody>
      </p:sp>
    </p:spTree>
    <p:extLst>
      <p:ext uri="{BB962C8B-B14F-4D97-AF65-F5344CB8AC3E}">
        <p14:creationId xmlns:p14="http://schemas.microsoft.com/office/powerpoint/2010/main" val="6079332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10E997-F221-4576-B86C-482E93C16B0D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32638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87C712A-10E0-419D-957A-819068E343E7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88E647-E25B-423B-865A-B2E4612DFE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90388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87C712A-10E0-419D-957A-819068E343E7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88E647-E25B-423B-865A-B2E4612DFE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8293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87C712A-10E0-419D-957A-819068E343E7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88E647-E25B-423B-865A-B2E4612DFE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07039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1_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 bwMode="auto">
          <a:xfrm>
            <a:off x="685800" y="1597820"/>
            <a:ext cx="7772400" cy="1102519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 bwMode="auto"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896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792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688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5585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948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3377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7273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1170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87C712A-10E0-419D-957A-819068E343E7}" type="datetimeFigureOut">
              <a:rPr lang="ru-RU"/>
              <a:t>26.04.2023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7688E647-E25B-423B-865A-B2E4612DFE75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1_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87C712A-10E0-419D-957A-819068E343E7}" type="datetimeFigureOut">
              <a:rPr lang="ru-RU"/>
              <a:t>26.04.2023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7688E647-E25B-423B-865A-B2E4612DFE75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1_Заголовок раздел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400" b="1" cap="all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1pPr>
            <a:lvl2pPr marL="38962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77925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16887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55850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94812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33775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72738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311700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87C712A-10E0-419D-957A-819068E343E7}" type="datetimeFigureOut">
              <a:rPr lang="ru-RU"/>
              <a:t>26.04.2023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7688E647-E25B-423B-865A-B2E4612DFE75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1_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 bwMode="auto">
          <a:xfrm>
            <a:off x="495300" y="1200151"/>
            <a:ext cx="4381500" cy="339447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 bwMode="auto">
          <a:xfrm>
            <a:off x="5029200" y="1200151"/>
            <a:ext cx="4381500" cy="339447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87C712A-10E0-419D-957A-819068E343E7}" type="datetimeFigureOut">
              <a:rPr lang="ru-RU"/>
              <a:t>26.04.2023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7688E647-E25B-423B-865A-B2E4612DFE75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preserve="1" userDrawn="1">
  <p:cSld name="1_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9625" indent="0">
              <a:buNone/>
              <a:defRPr sz="1700" b="1"/>
            </a:lvl2pPr>
            <a:lvl3pPr marL="779251" indent="0">
              <a:buNone/>
              <a:defRPr sz="1500" b="1"/>
            </a:lvl3pPr>
            <a:lvl4pPr marL="1168878" indent="0">
              <a:buNone/>
              <a:defRPr sz="1400" b="1"/>
            </a:lvl4pPr>
            <a:lvl5pPr marL="1558503" indent="0">
              <a:buNone/>
              <a:defRPr sz="1400" b="1"/>
            </a:lvl5pPr>
            <a:lvl6pPr marL="1948129" indent="0">
              <a:buNone/>
              <a:defRPr sz="1400" b="1"/>
            </a:lvl6pPr>
            <a:lvl7pPr marL="2337755" indent="0">
              <a:buNone/>
              <a:defRPr sz="1400" b="1"/>
            </a:lvl7pPr>
            <a:lvl8pPr marL="2727381" indent="0">
              <a:buNone/>
              <a:defRPr sz="1400" b="1"/>
            </a:lvl8pPr>
            <a:lvl9pPr marL="3117007" indent="0">
              <a:buNone/>
              <a:defRPr sz="14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 bwMode="auto">
          <a:xfrm>
            <a:off x="457200" y="1631156"/>
            <a:ext cx="4040188" cy="2963466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 bwMode="auto"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9625" indent="0">
              <a:buNone/>
              <a:defRPr sz="1700" b="1"/>
            </a:lvl2pPr>
            <a:lvl3pPr marL="779251" indent="0">
              <a:buNone/>
              <a:defRPr sz="1500" b="1"/>
            </a:lvl3pPr>
            <a:lvl4pPr marL="1168878" indent="0">
              <a:buNone/>
              <a:defRPr sz="1400" b="1"/>
            </a:lvl4pPr>
            <a:lvl5pPr marL="1558503" indent="0">
              <a:buNone/>
              <a:defRPr sz="1400" b="1"/>
            </a:lvl5pPr>
            <a:lvl6pPr marL="1948129" indent="0">
              <a:buNone/>
              <a:defRPr sz="1400" b="1"/>
            </a:lvl6pPr>
            <a:lvl7pPr marL="2337755" indent="0">
              <a:buNone/>
              <a:defRPr sz="1400" b="1"/>
            </a:lvl7pPr>
            <a:lvl8pPr marL="2727381" indent="0">
              <a:buNone/>
              <a:defRPr sz="1400" b="1"/>
            </a:lvl8pPr>
            <a:lvl9pPr marL="3117007" indent="0">
              <a:buNone/>
              <a:defRPr sz="14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 bwMode="auto">
          <a:xfrm>
            <a:off x="4645026" y="1631156"/>
            <a:ext cx="4041775" cy="2963466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87C712A-10E0-419D-957A-819068E343E7}" type="datetimeFigureOut">
              <a:rPr lang="ru-RU"/>
              <a:t>26.04.2023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7688E647-E25B-423B-865A-B2E4612DFE75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1_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87C712A-10E0-419D-957A-819068E343E7}" type="datetimeFigureOut">
              <a:rPr lang="ru-RU"/>
              <a:t>26.04.2023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7688E647-E25B-423B-865A-B2E4612DFE75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1_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87C712A-10E0-419D-957A-819068E343E7}" type="datetimeFigureOut">
              <a:rPr lang="ru-RU"/>
              <a:t>26.04.2023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7688E647-E25B-423B-865A-B2E4612DFE75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preserve="1" userDrawn="1">
  <p:cSld name="1_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04787"/>
            <a:ext cx="3008313" cy="871538"/>
          </a:xfrm>
        </p:spPr>
        <p:txBody>
          <a:bodyPr anchor="b"/>
          <a:lstStyle>
            <a:lvl1pPr algn="l">
              <a:defRPr sz="1700" b="1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 bwMode="auto">
          <a:xfrm>
            <a:off x="3575051" y="204789"/>
            <a:ext cx="5111750" cy="4389835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457200" y="1076326"/>
            <a:ext cx="3008313" cy="3518297"/>
          </a:xfrm>
        </p:spPr>
        <p:txBody>
          <a:bodyPr/>
          <a:lstStyle>
            <a:lvl1pPr marL="0" indent="0">
              <a:buNone/>
              <a:defRPr sz="1200"/>
            </a:lvl1pPr>
            <a:lvl2pPr marL="389625" indent="0">
              <a:buNone/>
              <a:defRPr sz="1000"/>
            </a:lvl2pPr>
            <a:lvl3pPr marL="779251" indent="0">
              <a:buNone/>
              <a:defRPr sz="900"/>
            </a:lvl3pPr>
            <a:lvl4pPr marL="1168878" indent="0">
              <a:buNone/>
              <a:defRPr sz="800"/>
            </a:lvl4pPr>
            <a:lvl5pPr marL="1558503" indent="0">
              <a:buNone/>
              <a:defRPr sz="800"/>
            </a:lvl5pPr>
            <a:lvl6pPr marL="1948129" indent="0">
              <a:buNone/>
              <a:defRPr sz="800"/>
            </a:lvl6pPr>
            <a:lvl7pPr marL="2337755" indent="0">
              <a:buNone/>
              <a:defRPr sz="800"/>
            </a:lvl7pPr>
            <a:lvl8pPr marL="2727381" indent="0">
              <a:buNone/>
              <a:defRPr sz="800"/>
            </a:lvl8pPr>
            <a:lvl9pPr marL="3117007" indent="0">
              <a:buNone/>
              <a:defRPr sz="8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87C712A-10E0-419D-957A-819068E343E7}" type="datetimeFigureOut">
              <a:rPr lang="ru-RU"/>
              <a:t>26.04.2023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7688E647-E25B-423B-865A-B2E4612DFE75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87C712A-10E0-419D-957A-819068E343E7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88E647-E25B-423B-865A-B2E4612DFE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844438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1_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700" b="1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 bwMode="auto"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700"/>
            </a:lvl1pPr>
            <a:lvl2pPr marL="389625" indent="0">
              <a:buNone/>
              <a:defRPr sz="2400"/>
            </a:lvl2pPr>
            <a:lvl3pPr marL="779251" indent="0">
              <a:buNone/>
              <a:defRPr sz="2000"/>
            </a:lvl3pPr>
            <a:lvl4pPr marL="1168878" indent="0">
              <a:buNone/>
              <a:defRPr sz="1700"/>
            </a:lvl4pPr>
            <a:lvl5pPr marL="1558503" indent="0">
              <a:buNone/>
              <a:defRPr sz="1700"/>
            </a:lvl5pPr>
            <a:lvl6pPr marL="1948129" indent="0">
              <a:buNone/>
              <a:defRPr sz="1700"/>
            </a:lvl6pPr>
            <a:lvl7pPr marL="2337755" indent="0">
              <a:buNone/>
              <a:defRPr sz="1700"/>
            </a:lvl7pPr>
            <a:lvl8pPr marL="2727381" indent="0">
              <a:buNone/>
              <a:defRPr sz="1700"/>
            </a:lvl8pPr>
            <a:lvl9pPr marL="3117007" indent="0">
              <a:buNone/>
              <a:defRPr sz="1700"/>
            </a:lvl9pPr>
          </a:lstStyle>
          <a:p>
            <a:pPr>
              <a:defRPr/>
            </a:pP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200"/>
            </a:lvl1pPr>
            <a:lvl2pPr marL="389625" indent="0">
              <a:buNone/>
              <a:defRPr sz="1000"/>
            </a:lvl2pPr>
            <a:lvl3pPr marL="779251" indent="0">
              <a:buNone/>
              <a:defRPr sz="900"/>
            </a:lvl3pPr>
            <a:lvl4pPr marL="1168878" indent="0">
              <a:buNone/>
              <a:defRPr sz="800"/>
            </a:lvl4pPr>
            <a:lvl5pPr marL="1558503" indent="0">
              <a:buNone/>
              <a:defRPr sz="800"/>
            </a:lvl5pPr>
            <a:lvl6pPr marL="1948129" indent="0">
              <a:buNone/>
              <a:defRPr sz="800"/>
            </a:lvl6pPr>
            <a:lvl7pPr marL="2337755" indent="0">
              <a:buNone/>
              <a:defRPr sz="800"/>
            </a:lvl7pPr>
            <a:lvl8pPr marL="2727381" indent="0">
              <a:buNone/>
              <a:defRPr sz="800"/>
            </a:lvl8pPr>
            <a:lvl9pPr marL="3117007" indent="0">
              <a:buNone/>
              <a:defRPr sz="8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87C712A-10E0-419D-957A-819068E343E7}" type="datetimeFigureOut">
              <a:rPr lang="ru-RU"/>
              <a:t>26.04.2023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7688E647-E25B-423B-865A-B2E4612DFE75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preserve="1" userDrawn="1">
  <p:cSld name="1_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87C712A-10E0-419D-957A-819068E343E7}" type="datetimeFigureOut">
              <a:rPr lang="ru-RU"/>
              <a:t>26.04.2023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7688E647-E25B-423B-865A-B2E4612DFE75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1_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 bwMode="auto">
          <a:xfrm>
            <a:off x="7181850" y="205980"/>
            <a:ext cx="2228850" cy="4388644"/>
          </a:xfrm>
        </p:spPr>
        <p:txBody>
          <a:bodyPr vert="eaVert"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>
          <a:xfrm>
            <a:off x="495301" y="205980"/>
            <a:ext cx="6534150" cy="4388644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87C712A-10E0-419D-957A-819068E343E7}" type="datetimeFigureOut">
              <a:rPr lang="ru-RU"/>
              <a:t>26.04.2023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7688E647-E25B-423B-865A-B2E4612DFE75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87C712A-10E0-419D-957A-819068E343E7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88E647-E25B-423B-865A-B2E4612DFE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39032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87C712A-10E0-419D-957A-819068E343E7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88E647-E25B-423B-865A-B2E4612DFE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84515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87C712A-10E0-419D-957A-819068E343E7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88E647-E25B-423B-865A-B2E4612DFE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8063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87C712A-10E0-419D-957A-819068E343E7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88E647-E25B-423B-865A-B2E4612DFE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313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87C712A-10E0-419D-957A-819068E343E7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88E647-E25B-423B-865A-B2E4612DFE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188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87C712A-10E0-419D-957A-819068E343E7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88E647-E25B-423B-865A-B2E4612DFE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3902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87C712A-10E0-419D-957A-819068E343E7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88E647-E25B-423B-865A-B2E4612DFE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29580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87C712A-10E0-419D-957A-819068E343E7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7688E647-E25B-423B-865A-B2E4612DFE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7491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49" r:id="rId12"/>
    <p:sldLayoutId id="2147483650" r:id="rId13"/>
    <p:sldLayoutId id="2147483651" r:id="rId14"/>
    <p:sldLayoutId id="2147483652" r:id="rId15"/>
    <p:sldLayoutId id="2147483653" r:id="rId16"/>
    <p:sldLayoutId id="2147483654" r:id="rId17"/>
    <p:sldLayoutId id="2147483655" r:id="rId18"/>
    <p:sldLayoutId id="2147483656" r:id="rId19"/>
    <p:sldLayoutId id="2147483657" r:id="rId20"/>
    <p:sldLayoutId id="2147483658" r:id="rId21"/>
    <p:sldLayoutId id="2147483659" r:id="rId2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g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.xml"/><Relationship Id="rId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32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0.png"/><Relationship Id="rId4" Type="http://schemas.openxmlformats.org/officeDocument/2006/relationships/image" Target="../media/image15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 rotWithShape="1">
          <a:blip r:embed="rId3" cstate="print"/>
          <a:srcRect t="29636" r="25088"/>
          <a:stretch/>
        </p:blipFill>
        <p:spPr>
          <a:xfrm>
            <a:off x="6440494" y="-236562"/>
            <a:ext cx="4519476" cy="4245551"/>
          </a:xfrm>
          <a:prstGeom prst="rect">
            <a:avLst/>
          </a:prstGeom>
        </p:spPr>
      </p:pic>
      <p:sp>
        <p:nvSpPr>
          <p:cNvPr id="21" name="Арка 20"/>
          <p:cNvSpPr/>
          <p:nvPr/>
        </p:nvSpPr>
        <p:spPr>
          <a:xfrm rot="9900000">
            <a:off x="7862393" y="4252700"/>
            <a:ext cx="1682904" cy="1682904"/>
          </a:xfrm>
          <a:prstGeom prst="blockArc">
            <a:avLst>
              <a:gd name="adj1" fmla="val 19423086"/>
              <a:gd name="adj2" fmla="val 11079722"/>
              <a:gd name="adj3" fmla="val 15520"/>
            </a:avLst>
          </a:prstGeom>
          <a:solidFill>
            <a:srgbClr val="ED53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defRPr/>
            </a:pPr>
            <a:endParaRPr lang="ru-RU" sz="1074" dirty="0">
              <a:solidFill>
                <a:prstClr val="black"/>
              </a:solidFill>
              <a:latin typeface="Calibri" panose="020F0502020204030204"/>
            </a:endParaRPr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>
          <a:blip r:embed="rId4" cstate="print">
            <a:lum contrast="-20000"/>
          </a:blip>
          <a:stretch>
            <a:fillRect/>
          </a:stretch>
        </p:blipFill>
        <p:spPr>
          <a:xfrm>
            <a:off x="5824327" y="-595852"/>
            <a:ext cx="1261465" cy="126109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412129" y="213667"/>
            <a:ext cx="553215" cy="1486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defRPr/>
            </a:pPr>
            <a:endParaRPr lang="ru-RU" sz="1225" dirty="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5" cstate="print"/>
          <a:srcRect l="82864"/>
          <a:stretch/>
        </p:blipFill>
        <p:spPr>
          <a:xfrm>
            <a:off x="7796794" y="177619"/>
            <a:ext cx="1045141" cy="1757010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4C42CD5C-D7DA-48ED-A0BC-7219A0E5AA9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3768" y="532525"/>
            <a:ext cx="762056" cy="635457"/>
          </a:xfrm>
          <a:prstGeom prst="rect">
            <a:avLst/>
          </a:prstGeom>
        </p:spPr>
      </p:pic>
      <p:sp>
        <p:nvSpPr>
          <p:cNvPr id="20" name="Заголовок 1">
            <a:extLst>
              <a:ext uri="{FF2B5EF4-FFF2-40B4-BE49-F238E27FC236}">
                <a16:creationId xmlns:a16="http://schemas.microsoft.com/office/drawing/2014/main" id="{273833D5-7788-4E40-8AA8-B1BA9C42F4E0}"/>
              </a:ext>
            </a:extLst>
          </p:cNvPr>
          <p:cNvSpPr txBox="1">
            <a:spLocks/>
          </p:cNvSpPr>
          <p:nvPr/>
        </p:nvSpPr>
        <p:spPr>
          <a:xfrm>
            <a:off x="1474575" y="608837"/>
            <a:ext cx="6322219" cy="4822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3906" tIns="23906" rIns="23906" bIns="23906" anchor="ctr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1800"/>
              <a:buFont typeface="Georgia"/>
              <a:buNone/>
              <a:defRPr sz="4400" b="0" i="0" u="none" strike="noStrike" cap="none">
                <a:solidFill>
                  <a:srgbClr val="D93E2B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R="0" lvl="1" algn="ctr" rtl="0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1800"/>
              <a:buFont typeface="Georgia"/>
              <a:buNone/>
              <a:defRPr sz="4400" b="0" i="0" u="none" strike="noStrike" cap="none">
                <a:solidFill>
                  <a:srgbClr val="D93E2B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R="0" lvl="2" algn="ctr" rtl="0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1800"/>
              <a:buFont typeface="Georgia"/>
              <a:buNone/>
              <a:defRPr sz="4400" b="0" i="0" u="none" strike="noStrike" cap="none">
                <a:solidFill>
                  <a:srgbClr val="D93E2B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R="0" lvl="3" algn="ctr" rtl="0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1800"/>
              <a:buFont typeface="Georgia"/>
              <a:buNone/>
              <a:defRPr sz="4400" b="0" i="0" u="none" strike="noStrike" cap="none">
                <a:solidFill>
                  <a:srgbClr val="D93E2B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R="0" lvl="4" algn="ctr" rtl="0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1800"/>
              <a:buFont typeface="Georgia"/>
              <a:buNone/>
              <a:defRPr sz="4400" b="0" i="0" u="none" strike="noStrike" cap="none">
                <a:solidFill>
                  <a:srgbClr val="D93E2B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R="0" lvl="5" algn="ctr" rtl="0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1800"/>
              <a:buFont typeface="Georgia"/>
              <a:buNone/>
              <a:defRPr sz="4400" b="0" i="0" u="none" strike="noStrike" cap="none">
                <a:solidFill>
                  <a:srgbClr val="D93E2B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R="0" lvl="6" algn="ctr" rtl="0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1800"/>
              <a:buFont typeface="Georgia"/>
              <a:buNone/>
              <a:defRPr sz="4400" b="0" i="0" u="none" strike="noStrike" cap="none">
                <a:solidFill>
                  <a:srgbClr val="D93E2B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R="0" lvl="7" algn="ctr" rtl="0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1800"/>
              <a:buFont typeface="Georgia"/>
              <a:buNone/>
              <a:defRPr sz="4400" b="0" i="0" u="none" strike="noStrike" cap="none">
                <a:solidFill>
                  <a:srgbClr val="D93E2B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R="0" lvl="8" algn="ctr" rtl="0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1800"/>
              <a:buFont typeface="Georgia"/>
              <a:buNone/>
              <a:defRPr sz="4400" b="0" i="0" u="none" strike="noStrike" cap="none">
                <a:solidFill>
                  <a:srgbClr val="D93E2B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pPr algn="l">
              <a:buSzPts val="4400"/>
            </a:pPr>
            <a:r>
              <a:rPr lang="ru-RU" sz="1800" b="1" dirty="0">
                <a:solidFill>
                  <a:schemeClr val="accent5"/>
                </a:solidFill>
                <a:latin typeface="TT Norms ExtraBold" panose="02000503040000020004" pitchFamily="50" charset="-52"/>
              </a:rPr>
              <a:t>ЦЕНТР КРЕДИТНОЙ ПОДДЕРЖКИ ПРЕДПРИНИМАТЕЛЬСТВА </a:t>
            </a:r>
            <a:br>
              <a:rPr lang="ru-RU" sz="1800" b="1" dirty="0">
                <a:solidFill>
                  <a:schemeClr val="accent5"/>
                </a:solidFill>
                <a:latin typeface="TT Norms ExtraBold" panose="02000503040000020004" pitchFamily="50" charset="-52"/>
              </a:rPr>
            </a:br>
            <a:r>
              <a:rPr lang="ru-RU" sz="1800" dirty="0">
                <a:solidFill>
                  <a:schemeClr val="accent5"/>
                </a:solidFill>
                <a:latin typeface="TT Norms ExtraBold" panose="02000503040000020004" pitchFamily="50" charset="-52"/>
              </a:rPr>
              <a:t>АМУРСКОЙ ОБЛАСТИ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DF960E5-57BB-4A0D-BE13-46E06BD8E97B}"/>
              </a:ext>
            </a:extLst>
          </p:cNvPr>
          <p:cNvSpPr/>
          <p:nvPr/>
        </p:nvSpPr>
        <p:spPr>
          <a:xfrm>
            <a:off x="560526" y="2881859"/>
            <a:ext cx="6991815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700" b="1" dirty="0">
                <a:solidFill>
                  <a:srgbClr val="EE5337"/>
                </a:solidFill>
              </a:rPr>
              <a:t>ПРОГРАММЫ </a:t>
            </a:r>
          </a:p>
          <a:p>
            <a:r>
              <a:rPr lang="ru-RU" sz="2700" b="1" dirty="0">
                <a:solidFill>
                  <a:srgbClr val="EE5337"/>
                </a:solidFill>
              </a:rPr>
              <a:t>ЛЬГОТНОГО МИКРОФИНАНСИРОВАНИЯ </a:t>
            </a:r>
          </a:p>
          <a:p>
            <a:r>
              <a:rPr lang="ru-RU" sz="2400" b="1" dirty="0">
                <a:solidFill>
                  <a:srgbClr val="996633"/>
                </a:solidFill>
              </a:rPr>
              <a:t>для СМСП и самозанятых граждан</a:t>
            </a:r>
            <a:endParaRPr lang="ru-RU" sz="2400" dirty="0">
              <a:solidFill>
                <a:srgbClr val="996633"/>
              </a:solidFill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BC938B86-1A6A-4ED8-BD64-3EB8FAE2DD84}"/>
              </a:ext>
            </a:extLst>
          </p:cNvPr>
          <p:cNvSpPr/>
          <p:nvPr/>
        </p:nvSpPr>
        <p:spPr bwMode="auto">
          <a:xfrm>
            <a:off x="6300192" y="4630176"/>
            <a:ext cx="214879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200" dirty="0">
                <a:solidFill>
                  <a:srgbClr val="385A64"/>
                </a:solidFill>
                <a:latin typeface="Circe" panose="020B0502020203020203" pitchFamily="34" charset="-52"/>
                <a:cs typeface="ARial"/>
              </a:rPr>
              <a:t>бизнескредит28.рф</a:t>
            </a:r>
          </a:p>
        </p:txBody>
      </p:sp>
    </p:spTree>
    <p:extLst>
      <p:ext uri="{BB962C8B-B14F-4D97-AF65-F5344CB8AC3E}">
        <p14:creationId xmlns:p14="http://schemas.microsoft.com/office/powerpoint/2010/main" val="14745735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B6E2743-25AF-4EBB-8939-283FFA25AA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2098960" y="346847"/>
            <a:ext cx="1164331" cy="28554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2A1C966-2A43-47BF-8421-7E744E280DC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5536" y="135682"/>
            <a:ext cx="1584176" cy="70787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DD82B68-CDEE-4A5C-B0E9-6B6CACF182C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16253" y="253464"/>
            <a:ext cx="792088" cy="589730"/>
          </a:xfrm>
          <a:prstGeom prst="rect">
            <a:avLst/>
          </a:prstGeom>
        </p:spPr>
      </p:pic>
      <p:sp>
        <p:nvSpPr>
          <p:cNvPr id="11" name="TextBox 4">
            <a:extLst>
              <a:ext uri="{FF2B5EF4-FFF2-40B4-BE49-F238E27FC236}">
                <a16:creationId xmlns:a16="http://schemas.microsoft.com/office/drawing/2014/main" id="{7F23AD0A-F6BA-4A17-B575-CDDFE9D6CC13}"/>
              </a:ext>
            </a:extLst>
          </p:cNvPr>
          <p:cNvSpPr txBox="1"/>
          <p:nvPr/>
        </p:nvSpPr>
        <p:spPr bwMode="auto">
          <a:xfrm>
            <a:off x="639049" y="1275606"/>
            <a:ext cx="3838557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0" indent="-171450">
              <a:buFont typeface="Wingdings" panose="05000000000000000000" pitchFamily="2" charset="2"/>
              <a:buChar char="v"/>
              <a:defRPr/>
            </a:pPr>
            <a:r>
              <a:rPr lang="ru-RU" sz="1100" dirty="0">
                <a:latin typeface="Circe" panose="020B0502020203020203" pitchFamily="34" charset="-52"/>
                <a:cs typeface="ARIAL"/>
              </a:rPr>
              <a:t>За 2021 год предпринимателям г. Благовещенск было предоставлено льготных микрозаймов на общую сумму </a:t>
            </a:r>
          </a:p>
          <a:p>
            <a:pPr marL="171450" lvl="0" indent="-171450">
              <a:buFont typeface="Wingdings" panose="05000000000000000000" pitchFamily="2" charset="2"/>
              <a:buChar char="v"/>
              <a:defRPr/>
            </a:pPr>
            <a:r>
              <a:rPr lang="ru-RU" sz="1100" dirty="0">
                <a:latin typeface="Circe" panose="020B0502020203020203" pitchFamily="34" charset="-52"/>
                <a:cs typeface="ARIAL"/>
              </a:rPr>
              <a:t>170,9 млн. рублей, а в 2022 году этот показатель достиг значения 259,7 млн. рублей.</a:t>
            </a:r>
          </a:p>
          <a:p>
            <a:pPr marL="171450" lvl="0" indent="-171450">
              <a:buFont typeface="Wingdings" panose="05000000000000000000" pitchFamily="2" charset="2"/>
              <a:buChar char="v"/>
              <a:defRPr/>
            </a:pPr>
            <a:endParaRPr lang="ru-RU" sz="1100" dirty="0">
              <a:latin typeface="Circe" panose="020B0502020203020203" pitchFamily="34" charset="-52"/>
              <a:cs typeface="ARIAL"/>
            </a:endParaRPr>
          </a:p>
          <a:p>
            <a:pPr marL="171450" lvl="0" indent="-171450">
              <a:buFont typeface="Wingdings" panose="05000000000000000000" pitchFamily="2" charset="2"/>
              <a:buChar char="v"/>
              <a:defRPr/>
            </a:pPr>
            <a:r>
              <a:rPr lang="ru-RU" sz="1100" dirty="0">
                <a:latin typeface="Circe" panose="020B0502020203020203" pitchFamily="34" charset="-52"/>
                <a:cs typeface="ARIAL"/>
              </a:rPr>
              <a:t>Доля микрозаймов, выданных СМСП, занятых в сфере оптовой и розничной торговли заметно сократилась с 48% до 31%. </a:t>
            </a:r>
          </a:p>
          <a:p>
            <a:pPr marL="171450" lvl="0" indent="-171450">
              <a:buFont typeface="Wingdings" panose="05000000000000000000" pitchFamily="2" charset="2"/>
              <a:buChar char="v"/>
              <a:defRPr/>
            </a:pPr>
            <a:r>
              <a:rPr lang="ru-RU" sz="1100" dirty="0">
                <a:latin typeface="Circe" panose="020B0502020203020203" pitchFamily="34" charset="-52"/>
                <a:cs typeface="ARIAL"/>
              </a:rPr>
              <a:t>При этом заметно произошло смещение в пользу следующих отраслей: обрабатывающие производства (16,25%), строительство (11,83%), транспортировка и хранение (9,56%), сельское хозяйство (7,65%), медицина и социальные услуги (6,15%).  </a:t>
            </a:r>
          </a:p>
          <a:p>
            <a:pPr lvl="0">
              <a:defRPr/>
            </a:pPr>
            <a:endParaRPr sz="1100" dirty="0">
              <a:latin typeface="Circe" panose="020B0502020203020203" pitchFamily="34" charset="-52"/>
              <a:cs typeface="ARIAL"/>
            </a:endParaRPr>
          </a:p>
        </p:txBody>
      </p:sp>
      <p:graphicFrame>
        <p:nvGraphicFramePr>
          <p:cNvPr id="8" name="Диаграмма 7">
            <a:extLst>
              <a:ext uri="{FF2B5EF4-FFF2-40B4-BE49-F238E27FC236}">
                <a16:creationId xmlns:a16="http://schemas.microsoft.com/office/drawing/2014/main" id="{B2C21D42-5CD4-40D2-82B0-3E82EF903DC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92876750"/>
              </p:ext>
            </p:extLst>
          </p:nvPr>
        </p:nvGraphicFramePr>
        <p:xfrm>
          <a:off x="4634888" y="915566"/>
          <a:ext cx="4032449" cy="2520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2D0F4E2C-9DEE-4A71-97A7-3AE115B533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9665147"/>
              </p:ext>
            </p:extLst>
          </p:nvPr>
        </p:nvGraphicFramePr>
        <p:xfrm>
          <a:off x="751988" y="3653560"/>
          <a:ext cx="7886701" cy="1142780"/>
        </p:xfrm>
        <a:graphic>
          <a:graphicData uri="http://schemas.openxmlformats.org/drawingml/2006/table">
            <a:tbl>
              <a:tblPr/>
              <a:tblGrid>
                <a:gridCol w="902034">
                  <a:extLst>
                    <a:ext uri="{9D8B030D-6E8A-4147-A177-3AD203B41FA5}">
                      <a16:colId xmlns:a16="http://schemas.microsoft.com/office/drawing/2014/main" val="2613556084"/>
                    </a:ext>
                  </a:extLst>
                </a:gridCol>
                <a:gridCol w="585103">
                  <a:extLst>
                    <a:ext uri="{9D8B030D-6E8A-4147-A177-3AD203B41FA5}">
                      <a16:colId xmlns:a16="http://schemas.microsoft.com/office/drawing/2014/main" val="2740145944"/>
                    </a:ext>
                  </a:extLst>
                </a:gridCol>
                <a:gridCol w="585103">
                  <a:extLst>
                    <a:ext uri="{9D8B030D-6E8A-4147-A177-3AD203B41FA5}">
                      <a16:colId xmlns:a16="http://schemas.microsoft.com/office/drawing/2014/main" val="889915763"/>
                    </a:ext>
                  </a:extLst>
                </a:gridCol>
                <a:gridCol w="585103">
                  <a:extLst>
                    <a:ext uri="{9D8B030D-6E8A-4147-A177-3AD203B41FA5}">
                      <a16:colId xmlns:a16="http://schemas.microsoft.com/office/drawing/2014/main" val="2593829563"/>
                    </a:ext>
                  </a:extLst>
                </a:gridCol>
                <a:gridCol w="585103">
                  <a:extLst>
                    <a:ext uri="{9D8B030D-6E8A-4147-A177-3AD203B41FA5}">
                      <a16:colId xmlns:a16="http://schemas.microsoft.com/office/drawing/2014/main" val="1038817510"/>
                    </a:ext>
                  </a:extLst>
                </a:gridCol>
                <a:gridCol w="585103">
                  <a:extLst>
                    <a:ext uri="{9D8B030D-6E8A-4147-A177-3AD203B41FA5}">
                      <a16:colId xmlns:a16="http://schemas.microsoft.com/office/drawing/2014/main" val="127749649"/>
                    </a:ext>
                  </a:extLst>
                </a:gridCol>
                <a:gridCol w="585103">
                  <a:extLst>
                    <a:ext uri="{9D8B030D-6E8A-4147-A177-3AD203B41FA5}">
                      <a16:colId xmlns:a16="http://schemas.microsoft.com/office/drawing/2014/main" val="2566711916"/>
                    </a:ext>
                  </a:extLst>
                </a:gridCol>
                <a:gridCol w="585103">
                  <a:extLst>
                    <a:ext uri="{9D8B030D-6E8A-4147-A177-3AD203B41FA5}">
                      <a16:colId xmlns:a16="http://schemas.microsoft.com/office/drawing/2014/main" val="4073106712"/>
                    </a:ext>
                  </a:extLst>
                </a:gridCol>
                <a:gridCol w="585103">
                  <a:extLst>
                    <a:ext uri="{9D8B030D-6E8A-4147-A177-3AD203B41FA5}">
                      <a16:colId xmlns:a16="http://schemas.microsoft.com/office/drawing/2014/main" val="3296653040"/>
                    </a:ext>
                  </a:extLst>
                </a:gridCol>
                <a:gridCol w="585103">
                  <a:extLst>
                    <a:ext uri="{9D8B030D-6E8A-4147-A177-3AD203B41FA5}">
                      <a16:colId xmlns:a16="http://schemas.microsoft.com/office/drawing/2014/main" val="2299788863"/>
                    </a:ext>
                  </a:extLst>
                </a:gridCol>
                <a:gridCol w="585103">
                  <a:extLst>
                    <a:ext uri="{9D8B030D-6E8A-4147-A177-3AD203B41FA5}">
                      <a16:colId xmlns:a16="http://schemas.microsoft.com/office/drawing/2014/main" val="2627414257"/>
                    </a:ext>
                  </a:extLst>
                </a:gridCol>
                <a:gridCol w="548534">
                  <a:extLst>
                    <a:ext uri="{9D8B030D-6E8A-4147-A177-3AD203B41FA5}">
                      <a16:colId xmlns:a16="http://schemas.microsoft.com/office/drawing/2014/main" val="3153649057"/>
                    </a:ext>
                  </a:extLst>
                </a:gridCol>
                <a:gridCol w="585103">
                  <a:extLst>
                    <a:ext uri="{9D8B030D-6E8A-4147-A177-3AD203B41FA5}">
                      <a16:colId xmlns:a16="http://schemas.microsoft.com/office/drawing/2014/main" val="2303026642"/>
                    </a:ext>
                  </a:extLst>
                </a:gridCol>
              </a:tblGrid>
              <a:tr h="77709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Виды экономической деятельности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Оптовая и розничная торговля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Обрабатывающее производство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Строительство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Транспортировка и хранение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Сельское хозяйство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Здравоохранение и социальные услуги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Гостиницы и общепит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Образование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Услуги связи и </a:t>
                      </a:r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IT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Спорт культура, досуг, развлечения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Иные виды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Итого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835748"/>
                  </a:ext>
                </a:extLst>
              </a:tr>
              <a:tr h="18284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9628498"/>
                  </a:ext>
                </a:extLst>
              </a:tr>
              <a:tr h="18284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76994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600049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54" t="11309" b="20844"/>
          <a:stretch/>
        </p:blipFill>
        <p:spPr>
          <a:xfrm>
            <a:off x="-36512" y="-20538"/>
            <a:ext cx="9194776" cy="5184576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827584" y="3147814"/>
            <a:ext cx="6552728" cy="1728192"/>
          </a:xfrm>
          <a:prstGeom prst="roundRect">
            <a:avLst/>
          </a:prstGeom>
          <a:solidFill>
            <a:srgbClr val="AF3E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TextBox 1"/>
          <p:cNvSpPr txBox="1"/>
          <p:nvPr/>
        </p:nvSpPr>
        <p:spPr bwMode="auto">
          <a:xfrm>
            <a:off x="4267433" y="3413966"/>
            <a:ext cx="2861827" cy="1063572"/>
          </a:xfrm>
          <a:prstGeom prst="rect">
            <a:avLst/>
          </a:prstGeom>
          <a:noFill/>
        </p:spPr>
        <p:txBody>
          <a:bodyPr wrap="square" lIns="77925" tIns="38963" rIns="77925" bIns="38963" rtlCol="0">
            <a:spAutoFit/>
          </a:bodyPr>
          <a:lstStyle/>
          <a:p>
            <a:pPr>
              <a:defRPr/>
            </a:pPr>
            <a:r>
              <a:rPr lang="en-US" sz="1400" b="1" i="0" u="none" strike="noStrike" cap="none" spc="0" dirty="0">
                <a:solidFill>
                  <a:schemeClr val="bg1"/>
                </a:solidFill>
                <a:latin typeface="Circe" panose="020B0502020203020203" pitchFamily="34" charset="-52"/>
                <a:cs typeface="Verdana"/>
              </a:rPr>
              <a:t>г. </a:t>
            </a:r>
            <a:r>
              <a:rPr lang="en-US" sz="1400" b="1" i="0" u="none" strike="noStrike" cap="none" spc="0" dirty="0" err="1">
                <a:solidFill>
                  <a:schemeClr val="bg1"/>
                </a:solidFill>
                <a:latin typeface="Circe" panose="020B0502020203020203" pitchFamily="34" charset="-52"/>
                <a:cs typeface="Verdana"/>
              </a:rPr>
              <a:t>Благовещенск</a:t>
            </a:r>
            <a:r>
              <a:rPr lang="en-US" sz="1400" b="1" i="0" u="none" strike="noStrike" cap="none" spc="0" dirty="0">
                <a:solidFill>
                  <a:schemeClr val="bg1"/>
                </a:solidFill>
                <a:latin typeface="Circe" panose="020B0502020203020203" pitchFamily="34" charset="-52"/>
                <a:cs typeface="Verdana"/>
              </a:rPr>
              <a:t>, </a:t>
            </a:r>
            <a:r>
              <a:rPr lang="en-US" sz="1400" b="1" i="0" u="none" strike="noStrike" cap="none" spc="0" dirty="0" err="1">
                <a:solidFill>
                  <a:schemeClr val="bg1"/>
                </a:solidFill>
                <a:latin typeface="Circe" panose="020B0502020203020203" pitchFamily="34" charset="-52"/>
                <a:cs typeface="Verdana"/>
              </a:rPr>
              <a:t>ул</a:t>
            </a:r>
            <a:r>
              <a:rPr lang="en-US" sz="1400" b="1" i="0" u="none" strike="noStrike" cap="none" spc="0" dirty="0">
                <a:solidFill>
                  <a:schemeClr val="bg1"/>
                </a:solidFill>
                <a:latin typeface="Circe" panose="020B0502020203020203" pitchFamily="34" charset="-52"/>
                <a:cs typeface="Verdana"/>
              </a:rPr>
              <a:t>. </a:t>
            </a:r>
            <a:r>
              <a:rPr lang="en-US" sz="1400" b="1" i="0" u="none" strike="noStrike" cap="none" spc="0" dirty="0" err="1">
                <a:solidFill>
                  <a:schemeClr val="bg1"/>
                </a:solidFill>
                <a:latin typeface="Circe" panose="020B0502020203020203" pitchFamily="34" charset="-52"/>
                <a:cs typeface="Verdana"/>
              </a:rPr>
              <a:t>Амурская</a:t>
            </a:r>
            <a:r>
              <a:rPr lang="en-US" sz="1400" b="1" i="0" u="none" strike="noStrike" cap="none" spc="0" dirty="0">
                <a:solidFill>
                  <a:schemeClr val="bg1"/>
                </a:solidFill>
                <a:latin typeface="Circe" panose="020B0502020203020203" pitchFamily="34" charset="-52"/>
                <a:cs typeface="Verdana"/>
              </a:rPr>
              <a:t> 38, </a:t>
            </a:r>
            <a:endParaRPr lang="ru-RU" sz="1400" b="1" i="0" u="none" strike="noStrike" cap="none" spc="0" dirty="0">
              <a:solidFill>
                <a:schemeClr val="bg1"/>
              </a:solidFill>
              <a:latin typeface="Circe" panose="020B0502020203020203" pitchFamily="34" charset="-52"/>
              <a:cs typeface="Verdana"/>
            </a:endParaRPr>
          </a:p>
          <a:p>
            <a:pPr>
              <a:defRPr/>
            </a:pPr>
            <a:r>
              <a:rPr lang="en-US" sz="1400" b="1" i="0" u="none" strike="noStrike" cap="none" spc="0" dirty="0">
                <a:solidFill>
                  <a:schemeClr val="bg1"/>
                </a:solidFill>
                <a:latin typeface="Circe" panose="020B0502020203020203" pitchFamily="34" charset="-52"/>
                <a:cs typeface="Verdana"/>
              </a:rPr>
              <a:t>2 </a:t>
            </a:r>
            <a:r>
              <a:rPr lang="en-US" sz="1400" b="1" i="0" u="none" strike="noStrike" cap="none" spc="0" dirty="0" err="1">
                <a:solidFill>
                  <a:schemeClr val="bg1"/>
                </a:solidFill>
                <a:latin typeface="Circe" panose="020B0502020203020203" pitchFamily="34" charset="-52"/>
                <a:cs typeface="Verdana"/>
              </a:rPr>
              <a:t>этаж</a:t>
            </a:r>
            <a:r>
              <a:rPr lang="en-US" sz="1400" b="1" i="0" u="none" strike="noStrike" cap="none" spc="0" dirty="0">
                <a:solidFill>
                  <a:schemeClr val="bg1"/>
                </a:solidFill>
                <a:latin typeface="Circe" panose="020B0502020203020203" pitchFamily="34" charset="-52"/>
                <a:cs typeface="Verdana"/>
              </a:rPr>
              <a:t>, </a:t>
            </a:r>
            <a:r>
              <a:rPr lang="en-US" sz="1400" b="1" i="0" u="none" strike="noStrike" cap="none" spc="0" dirty="0" err="1">
                <a:solidFill>
                  <a:schemeClr val="bg1"/>
                </a:solidFill>
                <a:latin typeface="Circe" panose="020B0502020203020203" pitchFamily="34" charset="-52"/>
                <a:cs typeface="Verdana"/>
              </a:rPr>
              <a:t>кабинет</a:t>
            </a:r>
            <a:r>
              <a:rPr lang="en-US" sz="1400" b="1" i="0" u="none" strike="noStrike" cap="none" spc="0" dirty="0">
                <a:solidFill>
                  <a:schemeClr val="bg1"/>
                </a:solidFill>
                <a:latin typeface="Circe" panose="020B0502020203020203" pitchFamily="34" charset="-52"/>
                <a:cs typeface="Verdana"/>
              </a:rPr>
              <a:t> 203-204</a:t>
            </a:r>
            <a:endParaRPr lang="ru-RU" sz="1400" b="1" i="0" u="none" strike="noStrike" cap="none" spc="0" dirty="0">
              <a:solidFill>
                <a:schemeClr val="bg1"/>
              </a:solidFill>
              <a:latin typeface="Circe" panose="020B0502020203020203" pitchFamily="34" charset="-52"/>
              <a:cs typeface="Verdana"/>
            </a:endParaRPr>
          </a:p>
          <a:p>
            <a:pPr>
              <a:defRPr/>
            </a:pPr>
            <a:r>
              <a:rPr lang="en-US" sz="1200" i="0" u="none" strike="noStrike" cap="none" spc="0" dirty="0">
                <a:solidFill>
                  <a:schemeClr val="bg1"/>
                </a:solidFill>
                <a:latin typeface="Circe" panose="020B0502020203020203" pitchFamily="34" charset="-52"/>
                <a:cs typeface="Verdana"/>
              </a:rPr>
              <a:t>+7 (4162) 770-730</a:t>
            </a:r>
            <a:endParaRPr lang="ru-RU" sz="1200" i="0" u="none" strike="noStrike" cap="none" spc="0" dirty="0">
              <a:solidFill>
                <a:schemeClr val="bg1"/>
              </a:solidFill>
              <a:latin typeface="Circe" panose="020B0502020203020203" pitchFamily="34" charset="-52"/>
              <a:cs typeface="Verdana"/>
            </a:endParaRPr>
          </a:p>
          <a:p>
            <a:pPr>
              <a:defRPr/>
            </a:pPr>
            <a:r>
              <a:rPr lang="en-US" sz="1200" i="0" u="none" strike="noStrike" cap="none" spc="0" dirty="0">
                <a:solidFill>
                  <a:schemeClr val="bg1"/>
                </a:solidFill>
                <a:latin typeface="Circe" panose="020B0502020203020203" pitchFamily="34" charset="-52"/>
                <a:cs typeface="Verdana"/>
              </a:rPr>
              <a:t>+7-914-556-36-06 (WA)</a:t>
            </a:r>
            <a:endParaRPr lang="en-US" sz="1200" dirty="0">
              <a:solidFill>
                <a:schemeClr val="bg1"/>
              </a:solidFill>
              <a:latin typeface="Circe" panose="020B0502020203020203" pitchFamily="34" charset="-52"/>
              <a:ea typeface="Verdana"/>
              <a:cs typeface="Tahoma"/>
            </a:endParaRPr>
          </a:p>
          <a:p>
            <a:pPr>
              <a:defRPr/>
            </a:pPr>
            <a:r>
              <a:rPr lang="en-US" sz="1200" b="0" i="0" u="none" strike="noStrike" cap="none" spc="0" dirty="0">
                <a:solidFill>
                  <a:schemeClr val="bg1"/>
                </a:solidFill>
                <a:latin typeface="Circe" panose="020B0502020203020203" pitchFamily="34" charset="-52"/>
                <a:cs typeface="Verdana"/>
              </a:rPr>
              <a:t>ckpp28@mail.ru</a:t>
            </a:r>
            <a:endParaRPr sz="1200" b="0" i="0" u="none" strike="noStrike" cap="none" spc="0" dirty="0">
              <a:solidFill>
                <a:schemeClr val="bg1"/>
              </a:solidFill>
              <a:latin typeface="Circe" panose="020B0502020203020203" pitchFamily="34" charset="-52"/>
              <a:cs typeface="Verdana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987824" y="4420775"/>
            <a:ext cx="1028557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050" dirty="0">
                <a:solidFill>
                  <a:schemeClr val="bg1"/>
                </a:solidFill>
                <a:latin typeface="Circe" panose="020B0502020203020203" pitchFamily="34" charset="-52"/>
                <a:cs typeface="Verdana"/>
              </a:rPr>
              <a:t>t.me/ckpp28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9423" y="3413966"/>
            <a:ext cx="931103" cy="931103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074962" y="4432418"/>
            <a:ext cx="1374094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050" dirty="0">
                <a:solidFill>
                  <a:schemeClr val="bg1"/>
                </a:solidFill>
                <a:latin typeface="Circe" panose="020B0502020203020203" pitchFamily="34" charset="-52"/>
                <a:cs typeface="Verdana"/>
              </a:rPr>
              <a:t>бизнескредит28.рф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0426" y="3417080"/>
            <a:ext cx="931103" cy="93110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7119" y="4445235"/>
            <a:ext cx="354803" cy="20499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310259854" name="Рисунок 1310259853"/>
          <p:cNvPicPr>
            <a:picLocks noChangeAspect="1"/>
          </p:cNvPicPr>
          <p:nvPr/>
        </p:nvPicPr>
        <p:blipFill>
          <a:blip r:embed="rId2"/>
          <a:srcRect l="20358" r="60554" b="72020"/>
          <a:stretch/>
        </p:blipFill>
        <p:spPr bwMode="auto">
          <a:xfrm>
            <a:off x="481779" y="871319"/>
            <a:ext cx="817804" cy="70596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 bwMode="auto">
          <a:xfrm>
            <a:off x="5892896" y="1089472"/>
            <a:ext cx="2443890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200" b="1" i="0" u="none" strike="noStrike" cap="none" spc="0" dirty="0">
                <a:solidFill>
                  <a:srgbClr val="385A64"/>
                </a:solidFill>
                <a:latin typeface="Circe" panose="020B0502020203020203" pitchFamily="34" charset="-52"/>
                <a:cs typeface="ARial"/>
              </a:rPr>
              <a:t>ЭКСПРЕСС ПОДДЕРЖКА</a:t>
            </a:r>
            <a:endParaRPr sz="1200" b="1" i="0" u="none" strike="noStrike" cap="none" spc="0" dirty="0">
              <a:solidFill>
                <a:srgbClr val="385A64"/>
              </a:solidFill>
              <a:latin typeface="Circe" panose="020B0502020203020203" pitchFamily="34" charset="-52"/>
              <a:cs typeface="ARial"/>
            </a:endParaRPr>
          </a:p>
          <a:p>
            <a:pPr>
              <a:defRPr/>
            </a:pPr>
            <a:r>
              <a:rPr lang="ru-RU" sz="1200" b="0" i="0" u="none" strike="noStrike" cap="none" spc="0" dirty="0">
                <a:solidFill>
                  <a:schemeClr val="tx1"/>
                </a:solidFill>
                <a:latin typeface="Circe" panose="020B0502020203020203" pitchFamily="34" charset="-52"/>
                <a:cs typeface="ARial"/>
              </a:rPr>
              <a:t>до 500 тыс. руб.</a:t>
            </a:r>
            <a:endParaRPr sz="1200" b="0" i="0" u="none" strike="noStrike" cap="none" spc="0" dirty="0">
              <a:solidFill>
                <a:schemeClr val="tx1"/>
              </a:solidFill>
              <a:latin typeface="Circe" panose="020B0502020203020203" pitchFamily="34" charset="-52"/>
              <a:cs typeface="ARial"/>
            </a:endParaRPr>
          </a:p>
          <a:p>
            <a:pPr>
              <a:defRPr/>
            </a:pPr>
            <a:r>
              <a:rPr lang="ru-RU" sz="1200" b="0" i="0" u="none" strike="noStrike" cap="none" spc="0" dirty="0">
                <a:solidFill>
                  <a:schemeClr val="tx1"/>
                </a:solidFill>
                <a:latin typeface="Circe" panose="020B0502020203020203" pitchFamily="34" charset="-52"/>
                <a:cs typeface="ARial"/>
              </a:rPr>
              <a:t>Ставки от 7,5 до 9,5% годовых</a:t>
            </a:r>
            <a:endParaRPr sz="1200" b="0" i="0" u="none" strike="noStrike" cap="none" spc="0" dirty="0">
              <a:solidFill>
                <a:schemeClr val="tx1"/>
              </a:solidFill>
              <a:latin typeface="Circe" panose="020B0502020203020203" pitchFamily="34" charset="-52"/>
              <a:cs typeface="ARial"/>
            </a:endParaRPr>
          </a:p>
          <a:p>
            <a:pPr>
              <a:defRPr/>
            </a:pPr>
            <a:endParaRPr sz="1200" b="0" i="0" u="none" strike="noStrike" cap="none" spc="0" dirty="0">
              <a:solidFill>
                <a:schemeClr val="tx1"/>
              </a:solidFill>
              <a:latin typeface="Circe" panose="020B0502020203020203" pitchFamily="34" charset="-52"/>
              <a:cs typeface="ARial"/>
            </a:endParaRPr>
          </a:p>
          <a:p>
            <a:pPr>
              <a:defRPr/>
            </a:pPr>
            <a:r>
              <a:rPr lang="ru-RU" sz="1200" b="1" i="0" u="none" strike="noStrike" cap="none" spc="0" dirty="0">
                <a:solidFill>
                  <a:srgbClr val="385A64"/>
                </a:solidFill>
                <a:latin typeface="Circe" panose="020B0502020203020203" pitchFamily="34" charset="-52"/>
                <a:cs typeface="ARial"/>
              </a:rPr>
              <a:t>ПРОИЗВОДИТЕЛЬ</a:t>
            </a:r>
            <a:endParaRPr sz="1200" b="1" i="0" u="none" strike="noStrike" cap="none" spc="0" dirty="0">
              <a:solidFill>
                <a:srgbClr val="385A64"/>
              </a:solidFill>
              <a:latin typeface="Circe" panose="020B0502020203020203" pitchFamily="34" charset="-52"/>
              <a:cs typeface="ARial"/>
            </a:endParaRPr>
          </a:p>
          <a:p>
            <a:pPr>
              <a:defRPr/>
            </a:pPr>
            <a:r>
              <a:rPr lang="ru-RU" sz="1200" b="0" i="0" u="none" strike="noStrike" cap="none" spc="0" dirty="0">
                <a:solidFill>
                  <a:schemeClr val="tx1"/>
                </a:solidFill>
                <a:latin typeface="Circe" panose="020B0502020203020203" pitchFamily="34" charset="-52"/>
                <a:cs typeface="ARial"/>
              </a:rPr>
              <a:t>до 5 млн. руб. </a:t>
            </a:r>
            <a:endParaRPr sz="1200" b="0" i="0" u="none" strike="noStrike" cap="none" spc="0" dirty="0">
              <a:solidFill>
                <a:schemeClr val="tx1"/>
              </a:solidFill>
              <a:latin typeface="Circe" panose="020B0502020203020203" pitchFamily="34" charset="-52"/>
              <a:cs typeface="ARial"/>
            </a:endParaRPr>
          </a:p>
          <a:p>
            <a:pPr>
              <a:defRPr/>
            </a:pPr>
            <a:r>
              <a:rPr lang="ru-RU" sz="1200" b="0" i="0" u="none" strike="noStrike" cap="none" spc="0" dirty="0">
                <a:solidFill>
                  <a:schemeClr val="tx1"/>
                </a:solidFill>
                <a:latin typeface="Circe" panose="020B0502020203020203" pitchFamily="34" charset="-52"/>
                <a:cs typeface="ARial"/>
              </a:rPr>
              <a:t>Ставка 7% годовых</a:t>
            </a:r>
            <a:endParaRPr sz="1200" b="0" i="0" u="none" strike="noStrike" cap="none" spc="0" dirty="0">
              <a:solidFill>
                <a:schemeClr val="tx1"/>
              </a:solidFill>
              <a:latin typeface="Circe" panose="020B0502020203020203" pitchFamily="34" charset="-52"/>
              <a:cs typeface="ARial"/>
            </a:endParaRPr>
          </a:p>
          <a:p>
            <a:pPr>
              <a:defRPr/>
            </a:pPr>
            <a:endParaRPr sz="1200" b="1" i="0" u="none" strike="noStrike" cap="none" spc="0" dirty="0">
              <a:solidFill>
                <a:schemeClr val="tx1"/>
              </a:solidFill>
              <a:latin typeface="Circe" panose="020B0502020203020203" pitchFamily="34" charset="-52"/>
              <a:cs typeface="ARial"/>
            </a:endParaRPr>
          </a:p>
          <a:p>
            <a:pPr>
              <a:defRPr/>
            </a:pPr>
            <a:r>
              <a:rPr lang="ru-RU" sz="1200" b="1" i="0" u="none" strike="noStrike" cap="none" spc="0" dirty="0">
                <a:solidFill>
                  <a:srgbClr val="385A64"/>
                </a:solidFill>
                <a:latin typeface="Circe" panose="020B0502020203020203" pitchFamily="34" charset="-52"/>
                <a:cs typeface="ARial"/>
              </a:rPr>
              <a:t>IT ТЕХНОЛОГИИ </a:t>
            </a:r>
            <a:endParaRPr sz="1200" b="1" i="0" u="none" strike="noStrike" cap="none" spc="0" dirty="0">
              <a:solidFill>
                <a:srgbClr val="385A64"/>
              </a:solidFill>
              <a:latin typeface="Circe" panose="020B0502020203020203" pitchFamily="34" charset="-52"/>
              <a:cs typeface="ARial"/>
            </a:endParaRPr>
          </a:p>
          <a:p>
            <a:pPr>
              <a:defRPr/>
            </a:pPr>
            <a:r>
              <a:rPr lang="ru-RU" sz="1200" b="0" i="0" u="none" strike="noStrike" cap="none" spc="0" dirty="0">
                <a:solidFill>
                  <a:schemeClr val="tx1"/>
                </a:solidFill>
                <a:latin typeface="Circe" panose="020B0502020203020203" pitchFamily="34" charset="-52"/>
                <a:cs typeface="ARial"/>
              </a:rPr>
              <a:t>до 5 млн. руб. </a:t>
            </a:r>
            <a:endParaRPr sz="1200" b="0" i="0" u="none" strike="noStrike" cap="none" spc="0" dirty="0">
              <a:solidFill>
                <a:schemeClr val="tx1"/>
              </a:solidFill>
              <a:latin typeface="Circe" panose="020B0502020203020203" pitchFamily="34" charset="-52"/>
              <a:cs typeface="ARial"/>
            </a:endParaRPr>
          </a:p>
          <a:p>
            <a:pPr>
              <a:defRPr/>
            </a:pPr>
            <a:r>
              <a:rPr lang="ru-RU" sz="1200" b="0" i="0" u="none" strike="noStrike" cap="none" spc="0" dirty="0">
                <a:solidFill>
                  <a:schemeClr val="tx1"/>
                </a:solidFill>
                <a:latin typeface="Circe" panose="020B0502020203020203" pitchFamily="34" charset="-52"/>
                <a:cs typeface="ARial"/>
              </a:rPr>
              <a:t>Ставка 5% годовых</a:t>
            </a:r>
            <a:endParaRPr sz="2000" dirty="0">
              <a:latin typeface="Circe" panose="020B0502020203020203" pitchFamily="34" charset="-52"/>
              <a:cs typeface="ARial"/>
            </a:endParaRPr>
          </a:p>
          <a:p>
            <a:pPr>
              <a:defRPr/>
            </a:pPr>
            <a:endParaRPr sz="1200" b="0" i="0" u="none" strike="noStrike" cap="none" spc="0" dirty="0">
              <a:solidFill>
                <a:schemeClr val="tx1"/>
              </a:solidFill>
              <a:latin typeface="Circe" panose="020B0502020203020203" pitchFamily="34" charset="-52"/>
              <a:cs typeface="ARial"/>
            </a:endParaRPr>
          </a:p>
          <a:p>
            <a:pPr>
              <a:defRPr/>
            </a:pPr>
            <a:r>
              <a:rPr lang="ru-RU" sz="1200" b="1" i="0" u="none" strike="noStrike" cap="none" spc="0" dirty="0">
                <a:solidFill>
                  <a:srgbClr val="385A64"/>
                </a:solidFill>
                <a:latin typeface="Circe" panose="020B0502020203020203" pitchFamily="34" charset="-52"/>
                <a:cs typeface="ARial"/>
              </a:rPr>
              <a:t>ЛОГИСТИКА </a:t>
            </a:r>
            <a:endParaRPr sz="1200" b="1" i="0" u="none" strike="noStrike" cap="none" spc="0" dirty="0">
              <a:solidFill>
                <a:srgbClr val="385A64"/>
              </a:solidFill>
              <a:latin typeface="Circe" panose="020B0502020203020203" pitchFamily="34" charset="-52"/>
              <a:cs typeface="ARial"/>
            </a:endParaRPr>
          </a:p>
          <a:p>
            <a:pPr>
              <a:defRPr/>
            </a:pPr>
            <a:r>
              <a:rPr lang="ru-RU" sz="1200" b="0" i="0" u="none" strike="noStrike" cap="none" spc="0" dirty="0">
                <a:solidFill>
                  <a:schemeClr val="tx1"/>
                </a:solidFill>
                <a:latin typeface="Circe" panose="020B0502020203020203" pitchFamily="34" charset="-52"/>
                <a:cs typeface="ARial"/>
              </a:rPr>
              <a:t>до 5 млн. руб. </a:t>
            </a:r>
            <a:endParaRPr sz="1200" b="0" i="0" u="none" strike="noStrike" cap="none" spc="0" dirty="0">
              <a:solidFill>
                <a:schemeClr val="tx1"/>
              </a:solidFill>
              <a:latin typeface="Circe" panose="020B0502020203020203" pitchFamily="34" charset="-52"/>
              <a:cs typeface="ARial"/>
            </a:endParaRPr>
          </a:p>
          <a:p>
            <a:pPr>
              <a:defRPr/>
            </a:pPr>
            <a:r>
              <a:rPr lang="ru-RU" sz="1200" b="0" i="0" u="none" strike="noStrike" cap="none" spc="0" dirty="0">
                <a:solidFill>
                  <a:schemeClr val="tx1"/>
                </a:solidFill>
                <a:latin typeface="Circe" panose="020B0502020203020203" pitchFamily="34" charset="-52"/>
                <a:cs typeface="ARial"/>
              </a:rPr>
              <a:t>Ставка 7% годовых</a:t>
            </a:r>
            <a:endParaRPr sz="2000" dirty="0">
              <a:latin typeface="Circe" panose="020B0502020203020203" pitchFamily="34" charset="-52"/>
              <a:cs typeface="ARial"/>
            </a:endParaRPr>
          </a:p>
          <a:p>
            <a:pPr>
              <a:defRPr/>
            </a:pPr>
            <a:endParaRPr sz="1200" b="0" i="0" u="none" strike="noStrike" cap="none" spc="0" dirty="0">
              <a:solidFill>
                <a:schemeClr val="tx1"/>
              </a:solidFill>
              <a:latin typeface="Circe" panose="020B0502020203020203" pitchFamily="34" charset="-52"/>
              <a:cs typeface="ARial"/>
            </a:endParaRPr>
          </a:p>
          <a:p>
            <a:pPr>
              <a:defRPr/>
            </a:pPr>
            <a:r>
              <a:rPr lang="ru-RU" sz="1200" b="1" i="0" u="none" strike="noStrike" cap="none" spc="0" dirty="0">
                <a:solidFill>
                  <a:srgbClr val="385A64"/>
                </a:solidFill>
                <a:latin typeface="Circe" panose="020B0502020203020203" pitchFamily="34" charset="-52"/>
                <a:cs typeface="ARial"/>
              </a:rPr>
              <a:t>СТАРТ ПЛЮС</a:t>
            </a:r>
            <a:endParaRPr sz="1200" b="1" i="0" u="none" strike="noStrike" cap="none" spc="0" dirty="0">
              <a:solidFill>
                <a:srgbClr val="385A64"/>
              </a:solidFill>
              <a:latin typeface="Circe" panose="020B0502020203020203" pitchFamily="34" charset="-52"/>
              <a:cs typeface="ARial"/>
            </a:endParaRPr>
          </a:p>
          <a:p>
            <a:pPr>
              <a:defRPr/>
            </a:pPr>
            <a:r>
              <a:rPr lang="ru-RU" sz="1200" b="0" i="0" u="none" strike="noStrike" cap="none" spc="0" dirty="0">
                <a:solidFill>
                  <a:schemeClr val="tx1"/>
                </a:solidFill>
                <a:latin typeface="Circe" panose="020B0502020203020203" pitchFamily="34" charset="-52"/>
                <a:cs typeface="ARial"/>
              </a:rPr>
              <a:t>до 700 тыс. руб. </a:t>
            </a:r>
            <a:endParaRPr sz="1200" b="0" i="0" u="none" strike="noStrike" cap="none" spc="0" dirty="0">
              <a:solidFill>
                <a:schemeClr val="tx1"/>
              </a:solidFill>
              <a:latin typeface="Circe" panose="020B0502020203020203" pitchFamily="34" charset="-52"/>
              <a:cs typeface="ARial"/>
            </a:endParaRPr>
          </a:p>
          <a:p>
            <a:pPr>
              <a:defRPr/>
            </a:pPr>
            <a:r>
              <a:rPr lang="ru-RU" sz="1200" b="0" i="0" u="none" strike="noStrike" cap="none" spc="0" dirty="0">
                <a:solidFill>
                  <a:schemeClr val="tx1"/>
                </a:solidFill>
                <a:latin typeface="Circe" panose="020B0502020203020203" pitchFamily="34" charset="-52"/>
                <a:cs typeface="ARial"/>
              </a:rPr>
              <a:t>Ставка 3% годовых</a:t>
            </a:r>
            <a:endParaRPr sz="1200" dirty="0">
              <a:latin typeface="Circe" panose="020B0502020203020203" pitchFamily="34" charset="-52"/>
              <a:cs typeface="ARial"/>
            </a:endParaRPr>
          </a:p>
        </p:txBody>
      </p:sp>
      <p:sp>
        <p:nvSpPr>
          <p:cNvPr id="2" name="TextBox 1"/>
          <p:cNvSpPr txBox="1"/>
          <p:nvPr/>
        </p:nvSpPr>
        <p:spPr bwMode="auto">
          <a:xfrm>
            <a:off x="517395" y="465514"/>
            <a:ext cx="8088455" cy="352281"/>
          </a:xfrm>
          <a:prstGeom prst="rect">
            <a:avLst/>
          </a:prstGeom>
          <a:noFill/>
        </p:spPr>
        <p:txBody>
          <a:bodyPr wrap="square" lIns="77925" tIns="38963" rIns="77925" bIns="38963" rtlCol="0">
            <a:spAutoFit/>
          </a:bodyPr>
          <a:lstStyle/>
          <a:p>
            <a:pPr>
              <a:defRPr/>
            </a:pPr>
            <a:r>
              <a:rPr lang="ru-RU" sz="1800" b="1" i="0" u="none" strike="noStrike" cap="none" spc="0" dirty="0">
                <a:solidFill>
                  <a:schemeClr val="tx1"/>
                </a:solidFill>
                <a:latin typeface="Circe" panose="020B0502020203020203" pitchFamily="34" charset="-52"/>
                <a:cs typeface="Arial" panose="020B0604020202020204" pitchFamily="34" charset="0"/>
              </a:rPr>
              <a:t>ОСНОВНЫЕ ПРОГРАММЫ МИКРОФИНАНСИРОВАНИЯ</a:t>
            </a:r>
            <a:endParaRPr lang="ru-RU" sz="1800" b="1" dirty="0">
              <a:latin typeface="Circe" panose="020B0502020203020203" pitchFamily="34" charset="-52"/>
              <a:ea typeface="Verdana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 bwMode="auto">
          <a:xfrm>
            <a:off x="1304297" y="1059707"/>
            <a:ext cx="2402833" cy="3672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000"/>
              </a:lnSpc>
              <a:defRPr/>
            </a:pPr>
            <a:r>
              <a:rPr lang="ru-RU" sz="1200" b="1" i="0" u="none" strike="noStrike" cap="none" spc="0" dirty="0">
                <a:solidFill>
                  <a:srgbClr val="385A64"/>
                </a:solidFill>
                <a:latin typeface="Circe" panose="020B0502020203020203" pitchFamily="34" charset="-52"/>
                <a:cs typeface="ARial"/>
              </a:rPr>
              <a:t>СТАРТ  </a:t>
            </a:r>
            <a:endParaRPr sz="1200" b="1" i="0" u="none" strike="noStrike" cap="none" spc="0" dirty="0">
              <a:solidFill>
                <a:srgbClr val="385A64"/>
              </a:solidFill>
              <a:latin typeface="Circe" panose="020B0502020203020203" pitchFamily="34" charset="-52"/>
              <a:cs typeface="ARial"/>
            </a:endParaRPr>
          </a:p>
          <a:p>
            <a:pPr>
              <a:defRPr/>
            </a:pPr>
            <a:r>
              <a:rPr lang="ru-RU" sz="1200" b="0" i="0" u="none" strike="noStrike" cap="none" spc="0" dirty="0">
                <a:solidFill>
                  <a:schemeClr val="tx1"/>
                </a:solidFill>
                <a:latin typeface="Circe" panose="020B0502020203020203" pitchFamily="34" charset="-52"/>
                <a:cs typeface="ARial"/>
              </a:rPr>
              <a:t>до 2 млн. руб. </a:t>
            </a:r>
            <a:endParaRPr sz="1200" b="0" i="0" u="none" strike="noStrike" cap="none" spc="0" dirty="0">
              <a:solidFill>
                <a:schemeClr val="tx1"/>
              </a:solidFill>
              <a:latin typeface="Circe" panose="020B0502020203020203" pitchFamily="34" charset="-52"/>
              <a:cs typeface="ARial"/>
            </a:endParaRPr>
          </a:p>
          <a:p>
            <a:pPr>
              <a:defRPr/>
            </a:pPr>
            <a:r>
              <a:rPr lang="ru-RU" sz="1200" b="0" i="0" u="none" strike="noStrike" cap="none" spc="0" dirty="0">
                <a:solidFill>
                  <a:schemeClr val="tx1"/>
                </a:solidFill>
                <a:latin typeface="Circe" panose="020B0502020203020203" pitchFamily="34" charset="-52"/>
                <a:cs typeface="ARial"/>
              </a:rPr>
              <a:t>Ставки от 3,75 до 9,5% годовых</a:t>
            </a:r>
            <a:endParaRPr sz="1200" dirty="0">
              <a:latin typeface="Circe" panose="020B0502020203020203" pitchFamily="34" charset="-52"/>
              <a:cs typeface="ARial"/>
            </a:endParaRPr>
          </a:p>
          <a:p>
            <a:pPr>
              <a:lnSpc>
                <a:spcPts val="999"/>
              </a:lnSpc>
              <a:defRPr/>
            </a:pPr>
            <a:endParaRPr sz="1200" b="0" dirty="0">
              <a:latin typeface="Circe" panose="020B0502020203020203" pitchFamily="34" charset="-52"/>
              <a:cs typeface="ARial"/>
            </a:endParaRPr>
          </a:p>
          <a:p>
            <a:pPr>
              <a:defRPr/>
            </a:pPr>
            <a:r>
              <a:rPr lang="ru-RU" sz="1200" b="1" i="0" u="none" strike="noStrike" cap="none" spc="0" dirty="0">
                <a:solidFill>
                  <a:srgbClr val="385A64"/>
                </a:solidFill>
                <a:latin typeface="Circe" panose="020B0502020203020203" pitchFamily="34" charset="-52"/>
                <a:cs typeface="ARial"/>
              </a:rPr>
              <a:t>СТАНДАРТ </a:t>
            </a:r>
            <a:endParaRPr sz="1200" b="1" i="0" u="none" strike="noStrike" cap="none" spc="0" dirty="0">
              <a:solidFill>
                <a:srgbClr val="385A64"/>
              </a:solidFill>
              <a:latin typeface="Circe" panose="020B0502020203020203" pitchFamily="34" charset="-52"/>
              <a:cs typeface="ARial"/>
            </a:endParaRPr>
          </a:p>
          <a:p>
            <a:pPr>
              <a:defRPr/>
            </a:pPr>
            <a:r>
              <a:rPr lang="ru-RU" sz="1200" b="0" i="0" u="none" strike="noStrike" cap="none" spc="0" dirty="0">
                <a:solidFill>
                  <a:schemeClr val="tx1"/>
                </a:solidFill>
                <a:latin typeface="Circe" panose="020B0502020203020203" pitchFamily="34" charset="-52"/>
                <a:cs typeface="ARial"/>
              </a:rPr>
              <a:t>до 5 млн. руб. </a:t>
            </a:r>
            <a:endParaRPr sz="1200" b="0" i="0" u="none" strike="noStrike" cap="none" spc="0" dirty="0">
              <a:solidFill>
                <a:schemeClr val="tx1"/>
              </a:solidFill>
              <a:latin typeface="Circe" panose="020B0502020203020203" pitchFamily="34" charset="-52"/>
              <a:cs typeface="ARial"/>
            </a:endParaRPr>
          </a:p>
          <a:p>
            <a:pPr>
              <a:defRPr/>
            </a:pPr>
            <a:r>
              <a:rPr lang="ru-RU" sz="1200" b="0" i="0" u="none" strike="noStrike" cap="none" spc="0" dirty="0">
                <a:solidFill>
                  <a:schemeClr val="tx1"/>
                </a:solidFill>
                <a:latin typeface="Circe" panose="020B0502020203020203" pitchFamily="34" charset="-52"/>
                <a:cs typeface="ARial"/>
              </a:rPr>
              <a:t>Ставки от 3,75 до 9,5% годовых</a:t>
            </a:r>
            <a:endParaRPr sz="1200" dirty="0">
              <a:latin typeface="Circe" panose="020B0502020203020203" pitchFamily="34" charset="-52"/>
              <a:cs typeface="ARial"/>
            </a:endParaRPr>
          </a:p>
          <a:p>
            <a:pPr>
              <a:defRPr/>
            </a:pPr>
            <a:endParaRPr sz="1200" b="0" i="0" u="none" strike="noStrike" cap="none" spc="0" dirty="0">
              <a:solidFill>
                <a:schemeClr val="tx1"/>
              </a:solidFill>
              <a:latin typeface="Circe" panose="020B0502020203020203" pitchFamily="34" charset="-52"/>
              <a:cs typeface="ARial"/>
            </a:endParaRPr>
          </a:p>
          <a:p>
            <a:pPr>
              <a:defRPr/>
            </a:pPr>
            <a:r>
              <a:rPr lang="ru-RU" sz="1200" b="1" i="0" u="none" strike="noStrike" cap="none" spc="0" dirty="0">
                <a:solidFill>
                  <a:srgbClr val="385A64"/>
                </a:solidFill>
                <a:latin typeface="Circe" panose="020B0502020203020203" pitchFamily="34" charset="-52"/>
                <a:cs typeface="ARial"/>
              </a:rPr>
              <a:t>РЕФИНАНСИРОВАНИЕ</a:t>
            </a:r>
            <a:r>
              <a:rPr lang="ru-RU" sz="1200" b="0" i="0" u="none" strike="noStrike" cap="none" spc="0" dirty="0">
                <a:solidFill>
                  <a:srgbClr val="385A64"/>
                </a:solidFill>
                <a:latin typeface="Circe" panose="020B0502020203020203" pitchFamily="34" charset="-52"/>
                <a:cs typeface="ARial"/>
              </a:rPr>
              <a:t> </a:t>
            </a:r>
            <a:endParaRPr sz="1200" b="0" i="0" u="none" strike="noStrike" cap="none" spc="0" dirty="0">
              <a:solidFill>
                <a:srgbClr val="385A64"/>
              </a:solidFill>
              <a:latin typeface="Circe" panose="020B0502020203020203" pitchFamily="34" charset="-52"/>
              <a:cs typeface="ARial"/>
            </a:endParaRPr>
          </a:p>
          <a:p>
            <a:pPr>
              <a:defRPr/>
            </a:pPr>
            <a:r>
              <a:rPr lang="ru-RU" sz="1200" b="0" i="0" u="none" strike="noStrike" cap="none" spc="0" dirty="0">
                <a:solidFill>
                  <a:schemeClr val="tx1"/>
                </a:solidFill>
                <a:latin typeface="Circe" panose="020B0502020203020203" pitchFamily="34" charset="-52"/>
                <a:cs typeface="ARial"/>
              </a:rPr>
              <a:t>до 5 млн. руб. </a:t>
            </a:r>
            <a:endParaRPr sz="1200" b="0" i="0" u="none" strike="noStrike" cap="none" spc="0" dirty="0">
              <a:solidFill>
                <a:schemeClr val="tx1"/>
              </a:solidFill>
              <a:latin typeface="Circe" panose="020B0502020203020203" pitchFamily="34" charset="-52"/>
              <a:cs typeface="ARial"/>
            </a:endParaRPr>
          </a:p>
          <a:p>
            <a:pPr>
              <a:defRPr/>
            </a:pPr>
            <a:r>
              <a:rPr lang="ru-RU" sz="1200" b="0" i="0" u="none" strike="noStrike" cap="none" spc="0" dirty="0">
                <a:solidFill>
                  <a:schemeClr val="tx1"/>
                </a:solidFill>
                <a:latin typeface="Circe" panose="020B0502020203020203" pitchFamily="34" charset="-52"/>
                <a:cs typeface="ARial"/>
              </a:rPr>
              <a:t>Ставки от 3,75 до 9,5% годовых</a:t>
            </a:r>
            <a:endParaRPr sz="1200" dirty="0">
              <a:latin typeface="Circe" panose="020B0502020203020203" pitchFamily="34" charset="-52"/>
              <a:cs typeface="ARial"/>
            </a:endParaRPr>
          </a:p>
          <a:p>
            <a:pPr>
              <a:defRPr/>
            </a:pPr>
            <a:endParaRPr sz="1200" b="0" i="0" u="none" strike="noStrike" cap="none" spc="0" dirty="0">
              <a:solidFill>
                <a:schemeClr val="tx1"/>
              </a:solidFill>
              <a:latin typeface="Circe" panose="020B0502020203020203" pitchFamily="34" charset="-52"/>
              <a:cs typeface="ARial"/>
            </a:endParaRPr>
          </a:p>
          <a:p>
            <a:pPr>
              <a:defRPr/>
            </a:pPr>
            <a:r>
              <a:rPr lang="ru-RU" sz="1200" b="1" i="0" u="none" strike="noStrike" cap="none" spc="0" dirty="0">
                <a:solidFill>
                  <a:srgbClr val="385A64"/>
                </a:solidFill>
                <a:latin typeface="Circe" panose="020B0502020203020203" pitchFamily="34" charset="-52"/>
                <a:cs typeface="ARial"/>
              </a:rPr>
              <a:t>КОММЕРЧЕСКАЯ ИПОТЕКА </a:t>
            </a:r>
            <a:endParaRPr sz="1200" b="1" i="0" u="none" strike="noStrike" cap="none" spc="0" dirty="0">
              <a:solidFill>
                <a:srgbClr val="385A64"/>
              </a:solidFill>
              <a:latin typeface="Circe" panose="020B0502020203020203" pitchFamily="34" charset="-52"/>
              <a:cs typeface="ARial"/>
            </a:endParaRPr>
          </a:p>
          <a:p>
            <a:pPr>
              <a:defRPr/>
            </a:pPr>
            <a:r>
              <a:rPr lang="ru-RU" sz="1200" b="0" i="0" u="none" strike="noStrike" cap="none" spc="0" dirty="0">
                <a:solidFill>
                  <a:schemeClr val="tx1"/>
                </a:solidFill>
                <a:latin typeface="Circe" panose="020B0502020203020203" pitchFamily="34" charset="-52"/>
                <a:cs typeface="ARial"/>
              </a:rPr>
              <a:t>до 5 млн. руб.</a:t>
            </a:r>
            <a:endParaRPr sz="1200" b="0" i="0" u="none" strike="noStrike" cap="none" spc="0" dirty="0">
              <a:solidFill>
                <a:schemeClr val="tx1"/>
              </a:solidFill>
              <a:latin typeface="Circe" panose="020B0502020203020203" pitchFamily="34" charset="-52"/>
              <a:cs typeface="ARial"/>
            </a:endParaRPr>
          </a:p>
          <a:p>
            <a:pPr>
              <a:defRPr/>
            </a:pPr>
            <a:r>
              <a:rPr lang="ru-RU" sz="1200" b="0" i="0" u="none" strike="noStrike" cap="none" spc="0" dirty="0">
                <a:solidFill>
                  <a:schemeClr val="tx1"/>
                </a:solidFill>
                <a:latin typeface="Circe" panose="020B0502020203020203" pitchFamily="34" charset="-52"/>
                <a:cs typeface="ARial"/>
              </a:rPr>
              <a:t>Ставки от 3,75 до 9,5% годовых</a:t>
            </a:r>
            <a:endParaRPr sz="1200" dirty="0">
              <a:latin typeface="Circe" panose="020B0502020203020203" pitchFamily="34" charset="-52"/>
              <a:cs typeface="ARial"/>
            </a:endParaRPr>
          </a:p>
          <a:p>
            <a:pPr>
              <a:defRPr/>
            </a:pPr>
            <a:endParaRPr sz="1200" b="1" i="0" u="none" strike="noStrike" cap="none" spc="0" dirty="0">
              <a:solidFill>
                <a:schemeClr val="tx1"/>
              </a:solidFill>
              <a:latin typeface="Circe" panose="020B0502020203020203" pitchFamily="34" charset="-52"/>
              <a:cs typeface="ARial"/>
            </a:endParaRPr>
          </a:p>
          <a:p>
            <a:pPr>
              <a:defRPr/>
            </a:pPr>
            <a:r>
              <a:rPr lang="ru-RU" sz="1200" b="1" i="0" u="none" strike="noStrike" cap="none" spc="0" dirty="0">
                <a:solidFill>
                  <a:srgbClr val="385A64"/>
                </a:solidFill>
                <a:latin typeface="Circe" panose="020B0502020203020203" pitchFamily="34" charset="-52"/>
                <a:cs typeface="ARial"/>
              </a:rPr>
              <a:t>САМОЗАНЯТЫЙ </a:t>
            </a:r>
            <a:endParaRPr sz="1200" b="1" i="0" u="none" strike="noStrike" cap="none" spc="0" dirty="0">
              <a:solidFill>
                <a:srgbClr val="385A64"/>
              </a:solidFill>
              <a:latin typeface="Circe" panose="020B0502020203020203" pitchFamily="34" charset="-52"/>
              <a:cs typeface="ARial"/>
            </a:endParaRPr>
          </a:p>
          <a:p>
            <a:pPr>
              <a:defRPr/>
            </a:pPr>
            <a:r>
              <a:rPr lang="ru-RU" sz="1200" b="0" i="0" u="none" strike="noStrike" cap="none" spc="0" dirty="0">
                <a:solidFill>
                  <a:schemeClr val="tx1"/>
                </a:solidFill>
                <a:latin typeface="Circe" panose="020B0502020203020203" pitchFamily="34" charset="-52"/>
                <a:cs typeface="ARial"/>
              </a:rPr>
              <a:t>до 500 тыс. руб.</a:t>
            </a:r>
            <a:endParaRPr sz="1200" b="0" i="0" u="none" strike="noStrike" cap="none" spc="0" dirty="0">
              <a:solidFill>
                <a:schemeClr val="tx1"/>
              </a:solidFill>
              <a:latin typeface="Circe" panose="020B0502020203020203" pitchFamily="34" charset="-52"/>
              <a:cs typeface="ARial"/>
            </a:endParaRPr>
          </a:p>
          <a:p>
            <a:pPr>
              <a:defRPr/>
            </a:pPr>
            <a:r>
              <a:rPr lang="ru-RU" sz="1200" b="0" i="0" u="none" strike="noStrike" cap="none" spc="0" dirty="0">
                <a:solidFill>
                  <a:schemeClr val="tx1"/>
                </a:solidFill>
                <a:latin typeface="Circe" panose="020B0502020203020203" pitchFamily="34" charset="-52"/>
                <a:cs typeface="ARial"/>
              </a:rPr>
              <a:t>Ставки от 3,75 до 9,5% годовых</a:t>
            </a:r>
            <a:endParaRPr sz="1200" dirty="0">
              <a:latin typeface="Circe" panose="020B0502020203020203" pitchFamily="34" charset="-52"/>
              <a:cs typeface="ARial"/>
            </a:endParaRPr>
          </a:p>
          <a:p>
            <a:pPr>
              <a:defRPr/>
            </a:pPr>
            <a:endParaRPr sz="1200" b="0" i="0" u="none" strike="noStrike" cap="none" spc="0" dirty="0">
              <a:solidFill>
                <a:schemeClr val="tx1"/>
              </a:solidFill>
              <a:latin typeface="Circe" panose="020B0502020203020203" pitchFamily="34" charset="-52"/>
              <a:cs typeface="ARial"/>
            </a:endParaRPr>
          </a:p>
        </p:txBody>
      </p:sp>
      <p:pic>
        <p:nvPicPr>
          <p:cNvPr id="648509074" name="Рисунок 648509073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6156176" y="169115"/>
            <a:ext cx="876299" cy="270856"/>
          </a:xfrm>
          <a:prstGeom prst="rect">
            <a:avLst/>
          </a:prstGeom>
        </p:spPr>
      </p:pic>
      <p:pic>
        <p:nvPicPr>
          <p:cNvPr id="614442894" name="Рисунок 614442893"/>
          <p:cNvPicPr>
            <a:picLocks noChangeAspect="1"/>
          </p:cNvPicPr>
          <p:nvPr/>
        </p:nvPicPr>
        <p:blipFill>
          <a:blip r:embed="rId2"/>
          <a:srcRect l="-1177" r="82089" b="72020"/>
          <a:stretch/>
        </p:blipFill>
        <p:spPr bwMode="auto">
          <a:xfrm>
            <a:off x="469579" y="1577524"/>
            <a:ext cx="766504" cy="661683"/>
          </a:xfrm>
          <a:prstGeom prst="rect">
            <a:avLst/>
          </a:prstGeom>
        </p:spPr>
      </p:pic>
      <p:pic>
        <p:nvPicPr>
          <p:cNvPr id="148014952" name="Рисунок 148014951"/>
          <p:cNvPicPr>
            <a:picLocks noChangeAspect="1"/>
          </p:cNvPicPr>
          <p:nvPr/>
        </p:nvPicPr>
        <p:blipFill>
          <a:blip r:embed="rId2"/>
          <a:srcRect l="39477" t="2770" r="41434" b="69249"/>
          <a:stretch/>
        </p:blipFill>
        <p:spPr bwMode="auto">
          <a:xfrm>
            <a:off x="418279" y="2342432"/>
            <a:ext cx="817804" cy="705967"/>
          </a:xfrm>
          <a:prstGeom prst="rect">
            <a:avLst/>
          </a:prstGeom>
        </p:spPr>
      </p:pic>
      <p:pic>
        <p:nvPicPr>
          <p:cNvPr id="1879103816" name="Рисунок 1879103815"/>
          <p:cNvPicPr>
            <a:picLocks noChangeAspect="1"/>
          </p:cNvPicPr>
          <p:nvPr/>
        </p:nvPicPr>
        <p:blipFill>
          <a:blip r:embed="rId2"/>
          <a:srcRect l="80910" t="37189" b="34829"/>
          <a:stretch/>
        </p:blipFill>
        <p:spPr bwMode="auto">
          <a:xfrm>
            <a:off x="481779" y="3060312"/>
            <a:ext cx="817804" cy="705967"/>
          </a:xfrm>
          <a:prstGeom prst="rect">
            <a:avLst/>
          </a:prstGeom>
        </p:spPr>
      </p:pic>
      <p:pic>
        <p:nvPicPr>
          <p:cNvPr id="842759604" name="Рисунок 842759603"/>
          <p:cNvPicPr>
            <a:picLocks noChangeAspect="1"/>
          </p:cNvPicPr>
          <p:nvPr/>
        </p:nvPicPr>
        <p:blipFill>
          <a:blip r:embed="rId2"/>
          <a:srcRect l="80910" t="71609" b="408"/>
          <a:stretch/>
        </p:blipFill>
        <p:spPr bwMode="auto">
          <a:xfrm>
            <a:off x="443929" y="3766279"/>
            <a:ext cx="817804" cy="705967"/>
          </a:xfrm>
          <a:prstGeom prst="rect">
            <a:avLst/>
          </a:prstGeom>
        </p:spPr>
      </p:pic>
      <p:pic>
        <p:nvPicPr>
          <p:cNvPr id="731187381" name="Рисунок 731187380"/>
          <p:cNvPicPr>
            <a:picLocks noChangeAspect="1"/>
          </p:cNvPicPr>
          <p:nvPr/>
        </p:nvPicPr>
        <p:blipFill>
          <a:blip r:embed="rId2"/>
          <a:srcRect l="43403" t="72017" r="41769" b="3763"/>
          <a:stretch/>
        </p:blipFill>
        <p:spPr bwMode="auto">
          <a:xfrm>
            <a:off x="5065053" y="1036974"/>
            <a:ext cx="718035" cy="690724"/>
          </a:xfrm>
          <a:prstGeom prst="rect">
            <a:avLst/>
          </a:prstGeom>
        </p:spPr>
      </p:pic>
      <p:pic>
        <p:nvPicPr>
          <p:cNvPr id="736174553" name="Рисунок 736174552"/>
          <p:cNvPicPr>
            <a:picLocks noChangeAspect="1"/>
          </p:cNvPicPr>
          <p:nvPr/>
        </p:nvPicPr>
        <p:blipFill>
          <a:blip r:embed="rId2"/>
          <a:srcRect l="80095" t="2752" r="813" b="69264"/>
          <a:stretch/>
        </p:blipFill>
        <p:spPr bwMode="auto">
          <a:xfrm>
            <a:off x="4965284" y="1795105"/>
            <a:ext cx="817804" cy="705967"/>
          </a:xfrm>
          <a:prstGeom prst="rect">
            <a:avLst/>
          </a:prstGeom>
        </p:spPr>
      </p:pic>
      <p:pic>
        <p:nvPicPr>
          <p:cNvPr id="1745359039" name="Рисунок 1745359038"/>
          <p:cNvPicPr>
            <a:picLocks noChangeAspect="1"/>
          </p:cNvPicPr>
          <p:nvPr/>
        </p:nvPicPr>
        <p:blipFill>
          <a:blip r:embed="rId2"/>
          <a:srcRect l="60513" t="37385" r="20394" b="34629"/>
          <a:stretch/>
        </p:blipFill>
        <p:spPr bwMode="auto">
          <a:xfrm>
            <a:off x="5012917" y="2501072"/>
            <a:ext cx="817804" cy="705967"/>
          </a:xfrm>
          <a:prstGeom prst="rect">
            <a:avLst/>
          </a:prstGeom>
        </p:spPr>
      </p:pic>
      <p:pic>
        <p:nvPicPr>
          <p:cNvPr id="878105955" name="Рисунок 878105954"/>
          <p:cNvPicPr>
            <a:picLocks noChangeAspect="1"/>
          </p:cNvPicPr>
          <p:nvPr/>
        </p:nvPicPr>
        <p:blipFill>
          <a:blip r:embed="rId2"/>
          <a:srcRect l="39135" t="36007" r="41771" b="36007"/>
          <a:stretch/>
        </p:blipFill>
        <p:spPr bwMode="auto">
          <a:xfrm>
            <a:off x="5015168" y="3187312"/>
            <a:ext cx="817804" cy="705967"/>
          </a:xfrm>
          <a:prstGeom prst="rect">
            <a:avLst/>
          </a:prstGeom>
        </p:spPr>
      </p:pic>
      <p:pic>
        <p:nvPicPr>
          <p:cNvPr id="1821699613" name="Рисунок 1821699612"/>
          <p:cNvPicPr>
            <a:picLocks noChangeAspect="1"/>
          </p:cNvPicPr>
          <p:nvPr/>
        </p:nvPicPr>
        <p:blipFill>
          <a:blip r:embed="rId2"/>
          <a:srcRect l="20367" t="3843" r="62868" b="73205"/>
          <a:stretch/>
        </p:blipFill>
        <p:spPr bwMode="auto">
          <a:xfrm>
            <a:off x="5065053" y="3893279"/>
            <a:ext cx="718035" cy="57896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0759" y="20758"/>
            <a:ext cx="1342051" cy="58118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4ABA187-02A3-4A87-A022-B703AFBADB6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1842" y="184705"/>
            <a:ext cx="864008" cy="64327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29" t="-220" r="6" b="-150"/>
          <a:stretch/>
        </p:blipFill>
        <p:spPr>
          <a:xfrm>
            <a:off x="2383349" y="758030"/>
            <a:ext cx="1959730" cy="191290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 bwMode="auto">
          <a:xfrm>
            <a:off x="240196" y="625071"/>
            <a:ext cx="2285715" cy="492835"/>
          </a:xfrm>
          <a:prstGeom prst="rect">
            <a:avLst/>
          </a:prstGeom>
          <a:noFill/>
        </p:spPr>
        <p:txBody>
          <a:bodyPr wrap="square" lIns="77923" tIns="38961" rIns="77923" bIns="38961" rtlCol="0">
            <a:spAutoFit/>
          </a:bodyPr>
          <a:lstStyle/>
          <a:p>
            <a:pPr algn="ctr">
              <a:lnSpc>
                <a:spcPts val="1099"/>
              </a:lnSpc>
              <a:defRPr/>
            </a:pPr>
            <a:endParaRPr lang="ru-RU" sz="2800" b="1" dirty="0">
              <a:solidFill>
                <a:srgbClr val="EE533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ts val="1099"/>
              </a:lnSpc>
              <a:defRPr/>
            </a:pPr>
            <a:r>
              <a:rPr lang="ru-RU" sz="1800" b="1" dirty="0">
                <a:solidFill>
                  <a:srgbClr val="EE5337"/>
                </a:solidFill>
                <a:latin typeface="Circe" panose="020B0502020203020203" pitchFamily="34" charset="-52"/>
                <a:cs typeface="Arial" panose="020B0604020202020204" pitchFamily="34" charset="0"/>
              </a:rPr>
              <a:t>СТАРТ </a:t>
            </a:r>
            <a:r>
              <a:rPr lang="ru-RU" sz="1800" b="1" dirty="0">
                <a:solidFill>
                  <a:srgbClr val="EE5337"/>
                </a:solidFill>
                <a:latin typeface="Circe" panose="020B0502020203020203" pitchFamily="34" charset="-52"/>
                <a:ea typeface="Verdana"/>
                <a:cs typeface="Arial" panose="020B0604020202020204" pitchFamily="34" charset="0"/>
              </a:rPr>
              <a:t> </a:t>
            </a:r>
            <a:endParaRPr sz="1800" b="1" dirty="0">
              <a:solidFill>
                <a:srgbClr val="EE5337"/>
              </a:solidFill>
              <a:latin typeface="Circe" panose="020B0502020203020203" pitchFamily="34" charset="-52"/>
              <a:cs typeface="Arial" panose="020B0604020202020204" pitchFamily="34" charset="0"/>
            </a:endParaRPr>
          </a:p>
          <a:p>
            <a:pPr>
              <a:lnSpc>
                <a:spcPts val="1099"/>
              </a:lnSpc>
              <a:defRPr/>
            </a:pPr>
            <a:endParaRPr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 bwMode="auto">
          <a:xfrm>
            <a:off x="296060" y="993562"/>
            <a:ext cx="252897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000" dirty="0">
                <a:solidFill>
                  <a:srgbClr val="465A65"/>
                </a:solidFill>
                <a:latin typeface="Circe" panose="020B0502020203020203" pitchFamily="34" charset="-52"/>
                <a:cs typeface="Arial" panose="020B0604020202020204" pitchFamily="34" charset="0"/>
              </a:rPr>
              <a:t>Сумма займа</a:t>
            </a:r>
            <a:endParaRPr sz="1000" dirty="0">
              <a:solidFill>
                <a:srgbClr val="465A65"/>
              </a:solidFill>
              <a:latin typeface="Circe" panose="020B0502020203020203" pitchFamily="34" charset="-52"/>
              <a:cs typeface="Arial" panose="020B0604020202020204" pitchFamily="34" charset="0"/>
            </a:endParaRPr>
          </a:p>
          <a:p>
            <a:pPr>
              <a:defRPr/>
            </a:pPr>
            <a:r>
              <a:rPr lang="ru-RU" sz="1000" b="1" i="0" u="none" strike="noStrike" cap="none" spc="0" dirty="0">
                <a:latin typeface="Circe" panose="020B0502020203020203" pitchFamily="34" charset="-52"/>
                <a:cs typeface="Arial" panose="020B0604020202020204" pitchFamily="34" charset="0"/>
              </a:rPr>
              <a:t>до 2 000 000 рублей</a:t>
            </a:r>
            <a:endParaRPr sz="1000" b="1" dirty="0">
              <a:latin typeface="Circe" panose="020B0502020203020203" pitchFamily="34" charset="-52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 bwMode="auto">
          <a:xfrm>
            <a:off x="293394" y="2774044"/>
            <a:ext cx="136815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000" b="1" i="0" u="none" strike="noStrike" cap="none" spc="0" dirty="0">
                <a:solidFill>
                  <a:srgbClr val="EE5337"/>
                </a:solidFill>
                <a:latin typeface="CIRCE"/>
                <a:cs typeface="CIRCE"/>
              </a:rPr>
              <a:t>ОБЕСПЕЧЕНИЕ</a:t>
            </a:r>
            <a:endParaRPr sz="1100" dirty="0">
              <a:solidFill>
                <a:srgbClr val="EE5337"/>
              </a:solidFill>
              <a:latin typeface="CIRCE"/>
              <a:cs typeface="CIRCE"/>
            </a:endParaRPr>
          </a:p>
        </p:txBody>
      </p:sp>
      <p:sp>
        <p:nvSpPr>
          <p:cNvPr id="6" name="TextBox 5"/>
          <p:cNvSpPr txBox="1"/>
          <p:nvPr/>
        </p:nvSpPr>
        <p:spPr bwMode="auto">
          <a:xfrm>
            <a:off x="293394" y="2970402"/>
            <a:ext cx="3630534" cy="913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900" b="1" i="0" u="none" strike="noStrike" cap="none" spc="0" dirty="0">
                <a:solidFill>
                  <a:schemeClr val="tx1"/>
                </a:solidFill>
                <a:latin typeface="circe"/>
                <a:cs typeface="circe"/>
              </a:rPr>
              <a:t>Подбирается индивидуально </a:t>
            </a:r>
            <a:r>
              <a:rPr lang="ru-RU" sz="900" b="0" i="0" u="none" strike="noStrike" cap="none" spc="0" dirty="0">
                <a:solidFill>
                  <a:schemeClr val="tx1"/>
                </a:solidFill>
                <a:latin typeface="circe"/>
                <a:cs typeface="circe"/>
              </a:rPr>
              <a:t>в зависимости от суммы микрозайма:</a:t>
            </a:r>
            <a:endParaRPr sz="900" b="0" i="0" u="none" strike="noStrike" cap="none" spc="0" dirty="0">
              <a:solidFill>
                <a:schemeClr val="tx1"/>
              </a:solidFill>
              <a:latin typeface="circe"/>
              <a:cs typeface="circe"/>
            </a:endParaRPr>
          </a:p>
          <a:p>
            <a:pPr marL="195764" indent="-195764">
              <a:buFont typeface="Arial"/>
              <a:buChar char="•"/>
              <a:defRPr/>
            </a:pPr>
            <a:r>
              <a:rPr lang="ru-RU" sz="900" b="0" i="0" u="none" strike="noStrike" cap="none" spc="0" dirty="0">
                <a:solidFill>
                  <a:schemeClr val="tx1"/>
                </a:solidFill>
                <a:latin typeface="circe"/>
                <a:cs typeface="circe"/>
              </a:rPr>
              <a:t>Поручительство платежеспособного ФЛ/ИП/ЮЛ</a:t>
            </a:r>
            <a:endParaRPr sz="900" b="0" i="0" u="none" strike="noStrike" cap="none" spc="0" dirty="0">
              <a:solidFill>
                <a:schemeClr val="tx1"/>
              </a:solidFill>
              <a:latin typeface="circe"/>
              <a:cs typeface="circe"/>
            </a:endParaRPr>
          </a:p>
          <a:p>
            <a:pPr marL="195764" indent="-195764">
              <a:buFont typeface="Arial"/>
              <a:buChar char="•"/>
              <a:defRPr/>
            </a:pPr>
            <a:r>
              <a:rPr lang="ru-RU" sz="900" b="0" i="0" u="none" strike="noStrike" cap="none" spc="0" dirty="0">
                <a:solidFill>
                  <a:schemeClr val="tx1"/>
                </a:solidFill>
                <a:latin typeface="circe"/>
                <a:cs typeface="circe"/>
              </a:rPr>
              <a:t>Залог ликвидного имущества</a:t>
            </a:r>
            <a:endParaRPr sz="900" b="0" i="0" u="none" strike="noStrike" cap="none" spc="0" dirty="0">
              <a:solidFill>
                <a:schemeClr val="tx1"/>
              </a:solidFill>
              <a:latin typeface="circe"/>
              <a:cs typeface="circe"/>
            </a:endParaRPr>
          </a:p>
          <a:p>
            <a:pPr marL="195764" indent="-195764">
              <a:buFont typeface="Arial"/>
              <a:buChar char="•"/>
              <a:defRPr/>
            </a:pPr>
            <a:r>
              <a:rPr lang="ru-RU" sz="900" b="0" i="0" u="none" strike="noStrike" cap="none" spc="0" dirty="0">
                <a:solidFill>
                  <a:schemeClr val="tx1"/>
                </a:solidFill>
                <a:latin typeface="circe"/>
                <a:cs typeface="circe"/>
              </a:rPr>
              <a:t>Поручительство регионального гарантийного фонда до 70% от суммы микрозайма</a:t>
            </a:r>
            <a:endParaRPr sz="900" b="0" i="0" u="none" strike="noStrike" cap="none" spc="0" dirty="0">
              <a:solidFill>
                <a:schemeClr val="tx1"/>
              </a:solidFill>
              <a:latin typeface="circe"/>
              <a:cs typeface="circe"/>
            </a:endParaRPr>
          </a:p>
          <a:p>
            <a:pPr marL="195764" indent="-195764">
              <a:lnSpc>
                <a:spcPts val="1000"/>
              </a:lnSpc>
              <a:buFont typeface="Arial"/>
              <a:buChar char="•"/>
              <a:defRPr/>
            </a:pPr>
            <a:r>
              <a:rPr lang="ru-RU" sz="900" b="0" i="0" u="none" strike="noStrike" cap="none" spc="0" dirty="0">
                <a:solidFill>
                  <a:schemeClr val="tx1"/>
                </a:solidFill>
                <a:latin typeface="circe"/>
                <a:cs typeface="circe"/>
              </a:rPr>
              <a:t>Без залога и поручительств до 200 000 руб.</a:t>
            </a:r>
            <a:endParaRPr sz="1000" b="0" dirty="0">
              <a:latin typeface="circe"/>
              <a:cs typeface="circe"/>
            </a:endParaRPr>
          </a:p>
        </p:txBody>
      </p:sp>
      <p:sp>
        <p:nvSpPr>
          <p:cNvPr id="1758204476" name="TextBox 4"/>
          <p:cNvSpPr txBox="1"/>
          <p:nvPr/>
        </p:nvSpPr>
        <p:spPr bwMode="auto">
          <a:xfrm>
            <a:off x="293394" y="3903169"/>
            <a:ext cx="331409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000" b="1" i="0" u="none" strike="noStrike" cap="none" spc="0" dirty="0">
                <a:solidFill>
                  <a:srgbClr val="EE5337"/>
                </a:solidFill>
                <a:latin typeface="circe"/>
                <a:cs typeface="circe"/>
              </a:rPr>
              <a:t>ПОРЯДОК ПОГАШЕНИЯ</a:t>
            </a:r>
            <a:endParaRPr sz="1100" dirty="0">
              <a:solidFill>
                <a:srgbClr val="EE5337"/>
              </a:solidFill>
              <a:latin typeface="circe"/>
              <a:cs typeface="circe"/>
            </a:endParaRPr>
          </a:p>
        </p:txBody>
      </p:sp>
      <p:sp>
        <p:nvSpPr>
          <p:cNvPr id="452353701" name="TextBox 452353700"/>
          <p:cNvSpPr txBox="1"/>
          <p:nvPr/>
        </p:nvSpPr>
        <p:spPr bwMode="auto">
          <a:xfrm>
            <a:off x="467120" y="4149390"/>
            <a:ext cx="3287693" cy="796693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>
              <a:defRPr/>
            </a:pPr>
            <a:r>
              <a:rPr lang="ru-RU" sz="900" b="0" i="0" u="none" strike="noStrike" cap="none" spc="0" dirty="0">
                <a:solidFill>
                  <a:schemeClr val="tx1"/>
                </a:solidFill>
                <a:latin typeface="circe"/>
                <a:cs typeface="circe"/>
              </a:rPr>
              <a:t>Аннуитетный платеж</a:t>
            </a:r>
            <a:endParaRPr sz="900" b="0" i="0" u="none" strike="noStrike" cap="none" spc="0" dirty="0">
              <a:solidFill>
                <a:schemeClr val="tx1"/>
              </a:solidFill>
              <a:latin typeface="circe"/>
              <a:cs typeface="circe"/>
            </a:endParaRPr>
          </a:p>
          <a:p>
            <a:pPr>
              <a:defRPr/>
            </a:pPr>
            <a:r>
              <a:rPr lang="ru-RU" sz="900" b="0" i="0" u="none" strike="noStrike" cap="none" spc="0" dirty="0">
                <a:solidFill>
                  <a:schemeClr val="tx1"/>
                </a:solidFill>
                <a:latin typeface="circe"/>
                <a:cs typeface="circe"/>
              </a:rPr>
              <a:t>Дифференцированный платеж</a:t>
            </a:r>
            <a:endParaRPr sz="900" b="0" i="0" u="none" strike="noStrike" cap="none" spc="0" dirty="0">
              <a:solidFill>
                <a:schemeClr val="tx1"/>
              </a:solidFill>
              <a:latin typeface="circe"/>
              <a:cs typeface="circe"/>
            </a:endParaRPr>
          </a:p>
          <a:p>
            <a:pPr>
              <a:defRPr/>
            </a:pPr>
            <a:r>
              <a:rPr lang="ru-RU" sz="900" b="0" i="0" u="none" strike="noStrike" cap="none" spc="0" dirty="0">
                <a:solidFill>
                  <a:schemeClr val="tx1"/>
                </a:solidFill>
                <a:latin typeface="circe"/>
                <a:cs typeface="circe"/>
              </a:rPr>
              <a:t>Сезонный график</a:t>
            </a:r>
            <a:endParaRPr sz="900" b="0" i="0" u="none" strike="noStrike" cap="none" spc="0" dirty="0">
              <a:solidFill>
                <a:schemeClr val="tx1"/>
              </a:solidFill>
              <a:latin typeface="circe"/>
              <a:cs typeface="circe"/>
            </a:endParaRPr>
          </a:p>
          <a:p>
            <a:pPr algn="l">
              <a:defRPr/>
            </a:pPr>
            <a:r>
              <a:rPr lang="ru-RU" sz="900" b="0" i="0" u="none" strike="noStrike" cap="none" spc="0" dirty="0">
                <a:solidFill>
                  <a:schemeClr val="tx1"/>
                </a:solidFill>
                <a:latin typeface="circe"/>
                <a:cs typeface="circe"/>
              </a:rPr>
              <a:t>Возможно предоставление отсрочки по выплате основного долга до 3 месяцев</a:t>
            </a:r>
            <a:endParaRPr sz="900" b="0" i="0" u="none" strike="noStrike" cap="none" spc="0" dirty="0">
              <a:solidFill>
                <a:schemeClr val="tx1"/>
              </a:solidFill>
              <a:latin typeface="circe"/>
              <a:cs typeface="circe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97803" y="1350840"/>
            <a:ext cx="1439530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000" dirty="0">
                <a:solidFill>
                  <a:srgbClr val="385A64"/>
                </a:solidFill>
                <a:latin typeface="Circe" panose="020B0502020203020203" pitchFamily="34" charset="-52"/>
                <a:cs typeface="Arial" panose="020B0604020202020204" pitchFamily="34" charset="0"/>
              </a:rPr>
              <a:t>Срок займа</a:t>
            </a:r>
          </a:p>
          <a:p>
            <a:pPr>
              <a:defRPr/>
            </a:pPr>
            <a:r>
              <a:rPr lang="ru-RU" sz="1000" b="1" dirty="0">
                <a:latin typeface="Circe" panose="020B0502020203020203" pitchFamily="34" charset="-52"/>
                <a:cs typeface="Arial" panose="020B0604020202020204" pitchFamily="34" charset="0"/>
              </a:rPr>
              <a:t>до 36 месяцев</a:t>
            </a:r>
            <a:endParaRPr lang="ru-RU" sz="1000" dirty="0">
              <a:latin typeface="Circe" panose="020B0502020203020203" pitchFamily="34" charset="-52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96060" y="1711199"/>
            <a:ext cx="156921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000" dirty="0">
                <a:solidFill>
                  <a:srgbClr val="385A64"/>
                </a:solidFill>
                <a:latin typeface="Circe" panose="020B0502020203020203" pitchFamily="34" charset="-52"/>
                <a:cs typeface="Arial" panose="020B0604020202020204" pitchFamily="34" charset="0"/>
              </a:rPr>
              <a:t>Ставка</a:t>
            </a:r>
          </a:p>
          <a:p>
            <a:pPr>
              <a:defRPr/>
            </a:pPr>
            <a:r>
              <a:rPr lang="ru-RU" sz="1000" b="1" dirty="0">
                <a:latin typeface="Circe" panose="020B0502020203020203" pitchFamily="34" charset="-52"/>
                <a:cs typeface="Arial" panose="020B0604020202020204" pitchFamily="34" charset="0"/>
              </a:rPr>
              <a:t>от 3,75 до 9,5% годовых</a:t>
            </a:r>
            <a:endParaRPr lang="ru-RU" sz="1000" dirty="0">
              <a:latin typeface="Circe" panose="020B0502020203020203" pitchFamily="34" charset="-52"/>
              <a:cs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93394" y="2157868"/>
            <a:ext cx="228571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000" dirty="0">
                <a:solidFill>
                  <a:srgbClr val="385A64"/>
                </a:solidFill>
                <a:latin typeface="Circe" panose="020B0502020203020203" pitchFamily="34" charset="-52"/>
                <a:cs typeface="Arial" panose="020B0604020202020204" pitchFamily="34" charset="0"/>
              </a:rPr>
              <a:t>На какие цели</a:t>
            </a:r>
          </a:p>
          <a:p>
            <a:pPr>
              <a:defRPr/>
            </a:pPr>
            <a:r>
              <a:rPr lang="ru-RU" sz="1000" b="1" dirty="0">
                <a:latin typeface="Circe" panose="020B0502020203020203" pitchFamily="34" charset="-52"/>
                <a:cs typeface="Arial" panose="020B0604020202020204" pitchFamily="34" charset="0"/>
              </a:rPr>
              <a:t>на любые цели, связанные </a:t>
            </a:r>
          </a:p>
          <a:p>
            <a:pPr>
              <a:defRPr/>
            </a:pPr>
            <a:r>
              <a:rPr lang="ru-RU" sz="1000" b="1" dirty="0">
                <a:latin typeface="Circe" panose="020B0502020203020203" pitchFamily="34" charset="-52"/>
                <a:cs typeface="Arial" panose="020B0604020202020204" pitchFamily="34" charset="0"/>
              </a:rPr>
              <a:t>с созданием и развитием бизнеса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29BEADE-55E0-4845-B439-1828348EF958}"/>
              </a:ext>
            </a:extLst>
          </p:cNvPr>
          <p:cNvSpPr txBox="1"/>
          <p:nvPr/>
        </p:nvSpPr>
        <p:spPr bwMode="auto">
          <a:xfrm>
            <a:off x="1950441" y="281405"/>
            <a:ext cx="5113400" cy="210707"/>
          </a:xfrm>
          <a:prstGeom prst="rect">
            <a:avLst/>
          </a:prstGeom>
          <a:noFill/>
        </p:spPr>
        <p:txBody>
          <a:bodyPr wrap="square" lIns="77923" tIns="38961" rIns="77923" bIns="38961" rtlCol="0">
            <a:spAutoFit/>
          </a:bodyPr>
          <a:lstStyle/>
          <a:p>
            <a:pPr>
              <a:lnSpc>
                <a:spcPts val="1100"/>
              </a:lnSpc>
              <a:defRPr/>
            </a:pPr>
            <a:r>
              <a:rPr lang="ru-RU" sz="900" b="1" i="0" u="none" strike="noStrike" cap="none" spc="0" dirty="0">
                <a:latin typeface="Arial" panose="020B0604020202020204" pitchFamily="34" charset="0"/>
                <a:cs typeface="Arial" panose="020B0604020202020204" pitchFamily="34" charset="0"/>
              </a:rPr>
              <a:t>ДЛЯ НАЧИНАЮЩИХ СМСП, ЗАРЕГИСТРИРОВАННЫХ </a:t>
            </a:r>
            <a:r>
              <a:rPr lang="ru-RU" sz="9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900" b="1" i="0" u="none" strike="noStrike" cap="none" spc="0" dirty="0">
                <a:latin typeface="Arial" panose="020B0604020202020204" pitchFamily="34" charset="0"/>
                <a:cs typeface="Arial" panose="020B0604020202020204" pitchFamily="34" charset="0"/>
              </a:rPr>
              <a:t>МЕНЕЕ 12 МЕСЯЦЕВ</a:t>
            </a: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179DB8AF-4E5C-465F-A215-F4292A65D3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293393" y="4489362"/>
            <a:ext cx="150231" cy="150231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0FF49C3C-B3C8-4701-8822-05EFA8BEB7A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28" t="36216"/>
          <a:stretch/>
        </p:blipFill>
        <p:spPr bwMode="auto">
          <a:xfrm flipH="1">
            <a:off x="7042688" y="3097021"/>
            <a:ext cx="1957304" cy="2013073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085818AA-5154-4192-BD8E-DF45E65DE2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293394" y="4206703"/>
            <a:ext cx="150231" cy="150231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09FDA7FE-CCB1-4839-A60A-07C75E970E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293393" y="4339131"/>
            <a:ext cx="150231" cy="150231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B14EBFCF-9BDD-4D8A-BB7C-E2E0C4F66D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293393" y="4638688"/>
            <a:ext cx="150231" cy="150231"/>
          </a:xfrm>
          <a:prstGeom prst="rect">
            <a:avLst/>
          </a:prstGeom>
        </p:spPr>
      </p:pic>
      <p:sp>
        <p:nvSpPr>
          <p:cNvPr id="29" name="TextBox 1">
            <a:extLst>
              <a:ext uri="{FF2B5EF4-FFF2-40B4-BE49-F238E27FC236}">
                <a16:creationId xmlns:a16="http://schemas.microsoft.com/office/drawing/2014/main" id="{90B0F0F7-886C-4B61-914A-29212D8751D7}"/>
              </a:ext>
            </a:extLst>
          </p:cNvPr>
          <p:cNvSpPr txBox="1"/>
          <p:nvPr/>
        </p:nvSpPr>
        <p:spPr bwMode="auto">
          <a:xfrm>
            <a:off x="5955561" y="621466"/>
            <a:ext cx="1766246" cy="451221"/>
          </a:xfrm>
          <a:prstGeom prst="rect">
            <a:avLst/>
          </a:prstGeom>
          <a:noFill/>
        </p:spPr>
        <p:txBody>
          <a:bodyPr wrap="square" lIns="77923" tIns="38961" rIns="77923" bIns="38961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ru-RU" sz="1800" b="1" i="0" u="none" strike="noStrike" cap="none" spc="0" dirty="0">
                <a:solidFill>
                  <a:srgbClr val="EE5338"/>
                </a:solidFill>
                <a:latin typeface="circe"/>
                <a:cs typeface="circe"/>
              </a:rPr>
              <a:t>СТАРТ ПЛЮС</a:t>
            </a:r>
            <a:endParaRPr sz="1800" b="1" dirty="0">
              <a:solidFill>
                <a:srgbClr val="EE5338"/>
              </a:solidFill>
              <a:latin typeface="circe"/>
              <a:cs typeface="circe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3F2C415-B8A2-4BC3-BE79-0AAD7406DFCF}"/>
              </a:ext>
            </a:extLst>
          </p:cNvPr>
          <p:cNvSpPr txBox="1"/>
          <p:nvPr/>
        </p:nvSpPr>
        <p:spPr bwMode="auto">
          <a:xfrm>
            <a:off x="4733208" y="1001502"/>
            <a:ext cx="252897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000" dirty="0">
                <a:solidFill>
                  <a:srgbClr val="465A65"/>
                </a:solidFill>
                <a:latin typeface="Circe" panose="020B0502020203020203" pitchFamily="34" charset="-52"/>
                <a:cs typeface="Arial" panose="020B0604020202020204" pitchFamily="34" charset="0"/>
              </a:rPr>
              <a:t>Сумма займа</a:t>
            </a:r>
            <a:endParaRPr sz="1000" dirty="0">
              <a:solidFill>
                <a:srgbClr val="465A65"/>
              </a:solidFill>
              <a:latin typeface="Circe" panose="020B0502020203020203" pitchFamily="34" charset="-52"/>
              <a:cs typeface="Arial" panose="020B0604020202020204" pitchFamily="34" charset="0"/>
            </a:endParaRPr>
          </a:p>
          <a:p>
            <a:pPr>
              <a:defRPr/>
            </a:pPr>
            <a:r>
              <a:rPr lang="ru-RU" sz="1000" b="1" i="0" u="none" strike="noStrike" cap="none" spc="0" dirty="0">
                <a:latin typeface="Circe" panose="020B0502020203020203" pitchFamily="34" charset="-52"/>
                <a:cs typeface="Arial" panose="020B0604020202020204" pitchFamily="34" charset="0"/>
              </a:rPr>
              <a:t>до </a:t>
            </a:r>
            <a:r>
              <a:rPr lang="ru-RU" sz="1000" b="1" dirty="0">
                <a:latin typeface="Circe" panose="020B0502020203020203" pitchFamily="34" charset="-52"/>
                <a:cs typeface="Arial" panose="020B0604020202020204" pitchFamily="34" charset="0"/>
              </a:rPr>
              <a:t>7</a:t>
            </a:r>
            <a:r>
              <a:rPr lang="ru-RU" sz="1000" b="1" i="0" u="none" strike="noStrike" cap="none" spc="0" dirty="0">
                <a:latin typeface="Circe" panose="020B0502020203020203" pitchFamily="34" charset="-52"/>
                <a:cs typeface="Arial" panose="020B0604020202020204" pitchFamily="34" charset="0"/>
              </a:rPr>
              <a:t>00 000 рублей</a:t>
            </a:r>
            <a:endParaRPr sz="1000" b="1" dirty="0">
              <a:latin typeface="Circe" panose="020B0502020203020203" pitchFamily="34" charset="-52"/>
              <a:cs typeface="Arial" panose="020B0604020202020204" pitchFamily="34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2121D2BC-703C-42AE-AF64-350CF990AC78}"/>
              </a:ext>
            </a:extLst>
          </p:cNvPr>
          <p:cNvSpPr txBox="1"/>
          <p:nvPr/>
        </p:nvSpPr>
        <p:spPr bwMode="auto">
          <a:xfrm>
            <a:off x="4730542" y="2781984"/>
            <a:ext cx="136815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000" b="1" i="0" u="none" strike="noStrike" cap="none" spc="0" dirty="0">
                <a:solidFill>
                  <a:srgbClr val="EE5337"/>
                </a:solidFill>
                <a:latin typeface="CIRCE"/>
                <a:cs typeface="CIRCE"/>
              </a:rPr>
              <a:t>ОБЕСПЕЧЕНИЕ</a:t>
            </a:r>
            <a:endParaRPr sz="1100" dirty="0">
              <a:solidFill>
                <a:srgbClr val="EE5337"/>
              </a:solidFill>
              <a:latin typeface="CIRCE"/>
              <a:cs typeface="CIRCE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C2316B7D-15DA-4F14-BE25-C07F9809344E}"/>
              </a:ext>
            </a:extLst>
          </p:cNvPr>
          <p:cNvSpPr txBox="1"/>
          <p:nvPr/>
        </p:nvSpPr>
        <p:spPr bwMode="auto">
          <a:xfrm>
            <a:off x="4730542" y="2978342"/>
            <a:ext cx="36305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95764" indent="-195764">
              <a:buFont typeface="Arial"/>
              <a:buChar char="•"/>
              <a:defRPr/>
            </a:pPr>
            <a:r>
              <a:rPr lang="ru-RU" sz="900" b="1" i="0" u="none" strike="noStrike" cap="none" spc="0" dirty="0">
                <a:solidFill>
                  <a:schemeClr val="tx1"/>
                </a:solidFill>
                <a:latin typeface="circe"/>
                <a:cs typeface="circe"/>
              </a:rPr>
              <a:t>Поручительство</a:t>
            </a:r>
            <a:r>
              <a:rPr lang="ru-RU" sz="900" b="0" i="0" u="none" strike="noStrike" cap="none" spc="0" dirty="0">
                <a:solidFill>
                  <a:schemeClr val="tx1"/>
                </a:solidFill>
                <a:latin typeface="circe"/>
                <a:cs typeface="circe"/>
              </a:rPr>
              <a:t> регионального гарантийного фонда до 70% от суммы микрозайма</a:t>
            </a:r>
            <a:endParaRPr sz="900" b="0" i="0" u="none" strike="noStrike" cap="none" spc="0" dirty="0">
              <a:solidFill>
                <a:schemeClr val="tx1"/>
              </a:solidFill>
              <a:latin typeface="circe"/>
              <a:cs typeface="circe"/>
            </a:endParaRPr>
          </a:p>
        </p:txBody>
      </p:sp>
      <p:sp>
        <p:nvSpPr>
          <p:cNvPr id="44" name="TextBox 4">
            <a:extLst>
              <a:ext uri="{FF2B5EF4-FFF2-40B4-BE49-F238E27FC236}">
                <a16:creationId xmlns:a16="http://schemas.microsoft.com/office/drawing/2014/main" id="{89899635-5D06-4DA4-9642-14540DFF91AB}"/>
              </a:ext>
            </a:extLst>
          </p:cNvPr>
          <p:cNvSpPr txBox="1"/>
          <p:nvPr/>
        </p:nvSpPr>
        <p:spPr bwMode="auto">
          <a:xfrm>
            <a:off x="4718939" y="3383170"/>
            <a:ext cx="331409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000" b="1" i="0" u="none" strike="noStrike" cap="none" spc="0" dirty="0">
                <a:solidFill>
                  <a:srgbClr val="EE5337"/>
                </a:solidFill>
                <a:latin typeface="circe"/>
                <a:cs typeface="circe"/>
              </a:rPr>
              <a:t>ПОРЯДОК ПОГАШЕНИЯ</a:t>
            </a:r>
            <a:endParaRPr sz="1100" dirty="0">
              <a:solidFill>
                <a:srgbClr val="EE5337"/>
              </a:solidFill>
              <a:latin typeface="circe"/>
              <a:cs typeface="circe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D8B83E6B-F8BB-4892-BB14-DAF40A83872C}"/>
              </a:ext>
            </a:extLst>
          </p:cNvPr>
          <p:cNvSpPr txBox="1"/>
          <p:nvPr/>
        </p:nvSpPr>
        <p:spPr bwMode="auto">
          <a:xfrm>
            <a:off x="4925559" y="3690550"/>
            <a:ext cx="2310738" cy="796693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>
              <a:defRPr/>
            </a:pPr>
            <a:r>
              <a:rPr lang="ru-RU" sz="900" b="0" i="0" u="none" strike="noStrike" cap="none" spc="0" dirty="0">
                <a:solidFill>
                  <a:schemeClr val="tx1"/>
                </a:solidFill>
                <a:latin typeface="circe"/>
                <a:cs typeface="circe"/>
              </a:rPr>
              <a:t>Аннуитетный платеж</a:t>
            </a:r>
            <a:endParaRPr sz="900" b="0" i="0" u="none" strike="noStrike" cap="none" spc="0" dirty="0">
              <a:solidFill>
                <a:schemeClr val="tx1"/>
              </a:solidFill>
              <a:latin typeface="circe"/>
              <a:cs typeface="circe"/>
            </a:endParaRPr>
          </a:p>
          <a:p>
            <a:pPr>
              <a:defRPr/>
            </a:pPr>
            <a:r>
              <a:rPr lang="ru-RU" sz="900" b="0" i="0" u="none" strike="noStrike" cap="none" spc="0" dirty="0">
                <a:solidFill>
                  <a:schemeClr val="tx1"/>
                </a:solidFill>
                <a:latin typeface="circe"/>
                <a:cs typeface="circe"/>
              </a:rPr>
              <a:t>Дифференцированный платеж</a:t>
            </a:r>
            <a:endParaRPr sz="900" b="0" i="0" u="none" strike="noStrike" cap="none" spc="0" dirty="0">
              <a:solidFill>
                <a:schemeClr val="tx1"/>
              </a:solidFill>
              <a:latin typeface="circe"/>
              <a:cs typeface="circe"/>
            </a:endParaRPr>
          </a:p>
          <a:p>
            <a:pPr>
              <a:defRPr/>
            </a:pPr>
            <a:r>
              <a:rPr lang="ru-RU" sz="900" b="0" i="0" u="none" strike="noStrike" cap="none" spc="0" dirty="0">
                <a:solidFill>
                  <a:schemeClr val="tx1"/>
                </a:solidFill>
                <a:latin typeface="circe"/>
                <a:cs typeface="circe"/>
              </a:rPr>
              <a:t>Сезонный график</a:t>
            </a:r>
            <a:endParaRPr sz="900" b="0" i="0" u="none" strike="noStrike" cap="none" spc="0" dirty="0">
              <a:solidFill>
                <a:schemeClr val="tx1"/>
              </a:solidFill>
              <a:latin typeface="circe"/>
              <a:cs typeface="circe"/>
            </a:endParaRPr>
          </a:p>
          <a:p>
            <a:pPr algn="l">
              <a:defRPr/>
            </a:pPr>
            <a:r>
              <a:rPr lang="ru-RU" sz="900" b="0" i="0" u="none" strike="noStrike" cap="none" spc="0" dirty="0">
                <a:solidFill>
                  <a:schemeClr val="tx1"/>
                </a:solidFill>
                <a:latin typeface="circe"/>
                <a:cs typeface="circe"/>
              </a:rPr>
              <a:t>Возможно предоставление отсрочки </a:t>
            </a:r>
          </a:p>
          <a:p>
            <a:pPr algn="l">
              <a:defRPr/>
            </a:pPr>
            <a:r>
              <a:rPr lang="ru-RU" sz="900" b="0" i="0" u="none" strike="noStrike" cap="none" spc="0" dirty="0">
                <a:solidFill>
                  <a:schemeClr val="tx1"/>
                </a:solidFill>
                <a:latin typeface="circe"/>
                <a:cs typeface="circe"/>
              </a:rPr>
              <a:t>по выплате основного долга до 3 месяцев</a:t>
            </a:r>
            <a:endParaRPr sz="900" b="0" i="0" u="none" strike="noStrike" cap="none" spc="0" dirty="0">
              <a:solidFill>
                <a:schemeClr val="tx1"/>
              </a:solidFill>
              <a:latin typeface="circe"/>
              <a:cs typeface="circe"/>
            </a:endParaRPr>
          </a:p>
        </p:txBody>
      </p:sp>
      <p:sp>
        <p:nvSpPr>
          <p:cNvPr id="46" name="Прямоугольник 45">
            <a:extLst>
              <a:ext uri="{FF2B5EF4-FFF2-40B4-BE49-F238E27FC236}">
                <a16:creationId xmlns:a16="http://schemas.microsoft.com/office/drawing/2014/main" id="{2FC88805-EFB7-43B8-BA7F-60ED04C42065}"/>
              </a:ext>
            </a:extLst>
          </p:cNvPr>
          <p:cNvSpPr/>
          <p:nvPr/>
        </p:nvSpPr>
        <p:spPr bwMode="auto">
          <a:xfrm>
            <a:off x="4734951" y="1358780"/>
            <a:ext cx="1439530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000" dirty="0">
                <a:solidFill>
                  <a:srgbClr val="385A64"/>
                </a:solidFill>
                <a:latin typeface="Circe" panose="020B0502020203020203" pitchFamily="34" charset="-52"/>
                <a:cs typeface="Arial" panose="020B0604020202020204" pitchFamily="34" charset="0"/>
              </a:rPr>
              <a:t>Срок займа</a:t>
            </a:r>
          </a:p>
          <a:p>
            <a:pPr>
              <a:defRPr/>
            </a:pPr>
            <a:r>
              <a:rPr lang="ru-RU" sz="1000" b="1" dirty="0">
                <a:latin typeface="Circe" panose="020B0502020203020203" pitchFamily="34" charset="-52"/>
                <a:cs typeface="Arial" panose="020B0604020202020204" pitchFamily="34" charset="0"/>
              </a:rPr>
              <a:t>до 36 месяцев</a:t>
            </a:r>
            <a:endParaRPr lang="ru-RU" sz="1000" dirty="0">
              <a:latin typeface="Circe" panose="020B0502020203020203" pitchFamily="34" charset="-52"/>
              <a:cs typeface="Arial" panose="020B0604020202020204" pitchFamily="34" charset="0"/>
            </a:endParaRPr>
          </a:p>
        </p:txBody>
      </p:sp>
      <p:sp>
        <p:nvSpPr>
          <p:cNvPr id="47" name="Прямоугольник 46">
            <a:extLst>
              <a:ext uri="{FF2B5EF4-FFF2-40B4-BE49-F238E27FC236}">
                <a16:creationId xmlns:a16="http://schemas.microsoft.com/office/drawing/2014/main" id="{355B13E3-AF2E-41EA-8248-CDA30FEDF555}"/>
              </a:ext>
            </a:extLst>
          </p:cNvPr>
          <p:cNvSpPr/>
          <p:nvPr/>
        </p:nvSpPr>
        <p:spPr bwMode="auto">
          <a:xfrm>
            <a:off x="4733208" y="1719139"/>
            <a:ext cx="156921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000" dirty="0">
                <a:solidFill>
                  <a:srgbClr val="385A64"/>
                </a:solidFill>
                <a:latin typeface="Circe" panose="020B0502020203020203" pitchFamily="34" charset="-52"/>
                <a:cs typeface="Arial" panose="020B0604020202020204" pitchFamily="34" charset="0"/>
              </a:rPr>
              <a:t>Ставка</a:t>
            </a:r>
          </a:p>
          <a:p>
            <a:pPr>
              <a:defRPr/>
            </a:pPr>
            <a:r>
              <a:rPr lang="ru-RU" sz="1000" b="1" dirty="0">
                <a:latin typeface="Circe" panose="020B0502020203020203" pitchFamily="34" charset="-52"/>
                <a:cs typeface="Arial" panose="020B0604020202020204" pitchFamily="34" charset="0"/>
              </a:rPr>
              <a:t>3% годовых</a:t>
            </a:r>
            <a:endParaRPr lang="ru-RU" sz="1000" dirty="0">
              <a:solidFill>
                <a:srgbClr val="FF0000"/>
              </a:solidFill>
              <a:latin typeface="Circe" panose="020B0502020203020203" pitchFamily="34" charset="-52"/>
              <a:cs typeface="Arial" panose="020B0604020202020204" pitchFamily="34" charset="0"/>
            </a:endParaRPr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F22159E0-AA36-4041-9CDF-2D0ABB690CB1}"/>
              </a:ext>
            </a:extLst>
          </p:cNvPr>
          <p:cNvSpPr/>
          <p:nvPr/>
        </p:nvSpPr>
        <p:spPr bwMode="auto">
          <a:xfrm>
            <a:off x="4730542" y="2165808"/>
            <a:ext cx="228571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000" dirty="0">
                <a:solidFill>
                  <a:srgbClr val="385A64"/>
                </a:solidFill>
                <a:latin typeface="Circe" panose="020B0502020203020203" pitchFamily="34" charset="-52"/>
                <a:cs typeface="Arial" panose="020B0604020202020204" pitchFamily="34" charset="0"/>
              </a:rPr>
              <a:t>На какие цели</a:t>
            </a:r>
          </a:p>
          <a:p>
            <a:pPr>
              <a:defRPr/>
            </a:pPr>
            <a:r>
              <a:rPr lang="ru-RU" sz="1000" b="1" dirty="0">
                <a:latin typeface="Circe" panose="020B0502020203020203" pitchFamily="34" charset="-52"/>
                <a:cs typeface="Arial" panose="020B0604020202020204" pitchFamily="34" charset="0"/>
              </a:rPr>
              <a:t>на любые цели, связанные </a:t>
            </a:r>
          </a:p>
          <a:p>
            <a:pPr>
              <a:defRPr/>
            </a:pPr>
            <a:r>
              <a:rPr lang="ru-RU" sz="1000" b="1" dirty="0">
                <a:latin typeface="Circe" panose="020B0502020203020203" pitchFamily="34" charset="-52"/>
                <a:cs typeface="Arial" panose="020B0604020202020204" pitchFamily="34" charset="0"/>
              </a:rPr>
              <a:t>с созданием и развитием бизнеса</a:t>
            </a:r>
          </a:p>
        </p:txBody>
      </p:sp>
      <p:pic>
        <p:nvPicPr>
          <p:cNvPr id="49" name="Рисунок 48">
            <a:extLst>
              <a:ext uri="{FF2B5EF4-FFF2-40B4-BE49-F238E27FC236}">
                <a16:creationId xmlns:a16="http://schemas.microsoft.com/office/drawing/2014/main" id="{41A558AE-7D25-4E5A-96FB-6A0273384B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4775326" y="4035046"/>
            <a:ext cx="150231" cy="150231"/>
          </a:xfrm>
          <a:prstGeom prst="rect">
            <a:avLst/>
          </a:prstGeom>
        </p:spPr>
      </p:pic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6FE0AC40-8B10-4E1A-9245-A2B341084A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4778234" y="3740448"/>
            <a:ext cx="150231" cy="150231"/>
          </a:xfrm>
          <a:prstGeom prst="rect">
            <a:avLst/>
          </a:prstGeom>
        </p:spPr>
      </p:pic>
      <p:pic>
        <p:nvPicPr>
          <p:cNvPr id="51" name="Рисунок 50">
            <a:extLst>
              <a:ext uri="{FF2B5EF4-FFF2-40B4-BE49-F238E27FC236}">
                <a16:creationId xmlns:a16="http://schemas.microsoft.com/office/drawing/2014/main" id="{D4E9AEA8-B097-43F4-AC88-FA478DBC9B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4778233" y="3872876"/>
            <a:ext cx="150231" cy="150231"/>
          </a:xfrm>
          <a:prstGeom prst="rect">
            <a:avLst/>
          </a:prstGeom>
        </p:spPr>
      </p:pic>
      <p:pic>
        <p:nvPicPr>
          <p:cNvPr id="52" name="Рисунок 51">
            <a:extLst>
              <a:ext uri="{FF2B5EF4-FFF2-40B4-BE49-F238E27FC236}">
                <a16:creationId xmlns:a16="http://schemas.microsoft.com/office/drawing/2014/main" id="{696D2581-9B2F-4E97-AA79-27051014D7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4775327" y="4187820"/>
            <a:ext cx="150231" cy="150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3657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84E4A55-59AB-4F3F-8807-36ACC619D3B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371" b="9364"/>
          <a:stretch/>
        </p:blipFill>
        <p:spPr bwMode="auto">
          <a:xfrm>
            <a:off x="3063527" y="346420"/>
            <a:ext cx="3027761" cy="479708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F9D1CD2-9F6E-4643-9866-92A253A02809}"/>
              </a:ext>
            </a:extLst>
          </p:cNvPr>
          <p:cNvSpPr txBox="1"/>
          <p:nvPr/>
        </p:nvSpPr>
        <p:spPr bwMode="auto">
          <a:xfrm>
            <a:off x="330376" y="541904"/>
            <a:ext cx="2285715" cy="225326"/>
          </a:xfrm>
          <a:prstGeom prst="rect">
            <a:avLst/>
          </a:prstGeom>
          <a:noFill/>
        </p:spPr>
        <p:txBody>
          <a:bodyPr wrap="square" lIns="77923" tIns="38961" rIns="77923" bIns="38961" rtlCol="0">
            <a:spAutoFit/>
          </a:bodyPr>
          <a:lstStyle/>
          <a:p>
            <a:pPr algn="ctr">
              <a:lnSpc>
                <a:spcPts val="1099"/>
              </a:lnSpc>
              <a:defRPr/>
            </a:pPr>
            <a:r>
              <a:rPr lang="ru-RU" sz="1400" b="1" dirty="0">
                <a:solidFill>
                  <a:srgbClr val="EE533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СТАНДАРТ </a:t>
            </a:r>
            <a:r>
              <a:rPr lang="ru-RU" sz="1400" b="1" dirty="0">
                <a:solidFill>
                  <a:srgbClr val="EE5337"/>
                </a:solidFill>
                <a:latin typeface="Arial" panose="020B0604020202020204" pitchFamily="34" charset="0"/>
                <a:ea typeface="Verdana"/>
                <a:cs typeface="Arial" panose="020B0604020202020204" pitchFamily="34" charset="0"/>
              </a:rPr>
              <a:t> </a:t>
            </a:r>
            <a:endParaRPr sz="1400" b="1" dirty="0">
              <a:solidFill>
                <a:srgbClr val="EE533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68DE325-91AC-499D-B746-F14647CB9269}"/>
              </a:ext>
            </a:extLst>
          </p:cNvPr>
          <p:cNvSpPr txBox="1"/>
          <p:nvPr/>
        </p:nvSpPr>
        <p:spPr bwMode="auto">
          <a:xfrm>
            <a:off x="293394" y="826429"/>
            <a:ext cx="252897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000" dirty="0">
                <a:solidFill>
                  <a:srgbClr val="465A65"/>
                </a:solidFill>
                <a:latin typeface="Circe" panose="020B0502020203020203" pitchFamily="34" charset="-52"/>
                <a:cs typeface="Arial" panose="020B0604020202020204" pitchFamily="34" charset="0"/>
              </a:rPr>
              <a:t>Сумма займа</a:t>
            </a:r>
            <a:endParaRPr sz="1000" dirty="0">
              <a:solidFill>
                <a:srgbClr val="465A65"/>
              </a:solidFill>
              <a:latin typeface="Circe" panose="020B0502020203020203" pitchFamily="34" charset="-52"/>
              <a:cs typeface="Arial" panose="020B0604020202020204" pitchFamily="34" charset="0"/>
            </a:endParaRPr>
          </a:p>
          <a:p>
            <a:pPr>
              <a:defRPr/>
            </a:pPr>
            <a:r>
              <a:rPr lang="ru-RU" sz="1000" b="1" i="0" u="none" strike="noStrike" cap="none" spc="0" dirty="0">
                <a:latin typeface="Circe" panose="020B0502020203020203" pitchFamily="34" charset="-52"/>
                <a:cs typeface="Arial" panose="020B0604020202020204" pitchFamily="34" charset="0"/>
              </a:rPr>
              <a:t>до 5 000 000 рублей</a:t>
            </a:r>
            <a:endParaRPr sz="1000" b="1" dirty="0">
              <a:latin typeface="Circe" panose="020B0502020203020203" pitchFamily="34" charset="-52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C7D2441-21AB-4A3B-B65D-DD479B503B62}"/>
              </a:ext>
            </a:extLst>
          </p:cNvPr>
          <p:cNvSpPr txBox="1"/>
          <p:nvPr/>
        </p:nvSpPr>
        <p:spPr bwMode="auto">
          <a:xfrm>
            <a:off x="293394" y="2654495"/>
            <a:ext cx="136815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000" b="1" i="0" u="none" strike="noStrike" cap="none" spc="0" dirty="0">
                <a:solidFill>
                  <a:srgbClr val="EE5337"/>
                </a:solidFill>
                <a:latin typeface="CIRCE"/>
                <a:cs typeface="CIRCE"/>
              </a:rPr>
              <a:t>ОБЕСПЕЧЕНИЕ</a:t>
            </a:r>
            <a:endParaRPr sz="1100" dirty="0">
              <a:solidFill>
                <a:srgbClr val="EE5337"/>
              </a:solidFill>
              <a:latin typeface="CIRCE"/>
              <a:cs typeface="CIRCE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7E65181-F441-4955-A3EA-9C615B6E79F5}"/>
              </a:ext>
            </a:extLst>
          </p:cNvPr>
          <p:cNvSpPr txBox="1"/>
          <p:nvPr/>
        </p:nvSpPr>
        <p:spPr bwMode="auto">
          <a:xfrm>
            <a:off x="293394" y="2836204"/>
            <a:ext cx="2694430" cy="969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800" b="1" i="0" u="none" strike="noStrike" cap="none" spc="0" dirty="0">
                <a:solidFill>
                  <a:schemeClr val="tx1"/>
                </a:solidFill>
                <a:latin typeface="circe"/>
                <a:cs typeface="circe"/>
              </a:rPr>
              <a:t>Подбирается индивидуально </a:t>
            </a:r>
            <a:r>
              <a:rPr lang="ru-RU" sz="800" b="0" i="0" u="none" strike="noStrike" cap="none" spc="0" dirty="0">
                <a:solidFill>
                  <a:schemeClr val="tx1"/>
                </a:solidFill>
                <a:latin typeface="circe"/>
                <a:cs typeface="circe"/>
              </a:rPr>
              <a:t>в зависимости от суммы </a:t>
            </a:r>
          </a:p>
          <a:p>
            <a:pPr>
              <a:defRPr/>
            </a:pPr>
            <a:r>
              <a:rPr lang="ru-RU" sz="800" b="0" i="0" u="none" strike="noStrike" cap="none" spc="0" dirty="0">
                <a:solidFill>
                  <a:schemeClr val="tx1"/>
                </a:solidFill>
                <a:latin typeface="circe"/>
                <a:cs typeface="circe"/>
              </a:rPr>
              <a:t>микрозайма:</a:t>
            </a:r>
            <a:endParaRPr sz="800" b="0" i="0" u="none" strike="noStrike" cap="none" spc="0" dirty="0">
              <a:solidFill>
                <a:schemeClr val="tx1"/>
              </a:solidFill>
              <a:latin typeface="circe"/>
              <a:cs typeface="circe"/>
            </a:endParaRPr>
          </a:p>
          <a:p>
            <a:pPr marL="195764" indent="-195764">
              <a:buFont typeface="Arial"/>
              <a:buChar char="•"/>
              <a:defRPr/>
            </a:pPr>
            <a:r>
              <a:rPr lang="ru-RU" sz="800" b="0" i="0" u="none" strike="noStrike" cap="none" spc="0" dirty="0">
                <a:solidFill>
                  <a:schemeClr val="tx1"/>
                </a:solidFill>
                <a:latin typeface="circe"/>
                <a:cs typeface="circe"/>
              </a:rPr>
              <a:t>Поручительство платежеспособного ФЛ/ИП/ЮЛ</a:t>
            </a:r>
            <a:endParaRPr sz="800" b="0" i="0" u="none" strike="noStrike" cap="none" spc="0" dirty="0">
              <a:solidFill>
                <a:schemeClr val="tx1"/>
              </a:solidFill>
              <a:latin typeface="circe"/>
              <a:cs typeface="circe"/>
            </a:endParaRPr>
          </a:p>
          <a:p>
            <a:pPr marL="195764" indent="-195764">
              <a:buFont typeface="Arial"/>
              <a:buChar char="•"/>
              <a:defRPr/>
            </a:pPr>
            <a:r>
              <a:rPr lang="ru-RU" sz="800" b="0" i="0" u="none" strike="noStrike" cap="none" spc="0" dirty="0">
                <a:solidFill>
                  <a:schemeClr val="tx1"/>
                </a:solidFill>
                <a:latin typeface="circe"/>
                <a:cs typeface="circe"/>
              </a:rPr>
              <a:t>Залог </a:t>
            </a:r>
            <a:r>
              <a:rPr lang="ru-RU" sz="900" b="0" i="0" u="none" strike="noStrike" cap="none" spc="0" dirty="0">
                <a:solidFill>
                  <a:schemeClr val="tx1"/>
                </a:solidFill>
                <a:latin typeface="circe"/>
                <a:cs typeface="circe"/>
              </a:rPr>
              <a:t>ликвидного</a:t>
            </a:r>
            <a:r>
              <a:rPr lang="ru-RU" sz="800" b="0" i="0" u="none" strike="noStrike" cap="none" spc="0" dirty="0">
                <a:solidFill>
                  <a:schemeClr val="tx1"/>
                </a:solidFill>
                <a:latin typeface="circe"/>
                <a:cs typeface="circe"/>
              </a:rPr>
              <a:t> имущества</a:t>
            </a:r>
            <a:endParaRPr sz="800" b="0" i="0" u="none" strike="noStrike" cap="none" spc="0" dirty="0">
              <a:solidFill>
                <a:schemeClr val="tx1"/>
              </a:solidFill>
              <a:latin typeface="circe"/>
              <a:cs typeface="circe"/>
            </a:endParaRPr>
          </a:p>
          <a:p>
            <a:pPr marL="195764" indent="-195764">
              <a:buFont typeface="Arial"/>
              <a:buChar char="•"/>
              <a:defRPr/>
            </a:pPr>
            <a:r>
              <a:rPr lang="ru-RU" sz="800" b="0" i="0" u="none" strike="noStrike" cap="none" spc="0" dirty="0">
                <a:solidFill>
                  <a:schemeClr val="tx1"/>
                </a:solidFill>
                <a:latin typeface="circe"/>
                <a:cs typeface="circe"/>
              </a:rPr>
              <a:t>Поручительство регионального гарантийного фонда </a:t>
            </a:r>
          </a:p>
          <a:p>
            <a:pPr>
              <a:defRPr/>
            </a:pPr>
            <a:r>
              <a:rPr lang="ru-RU" sz="800" dirty="0">
                <a:latin typeface="circe"/>
                <a:cs typeface="circe"/>
              </a:rPr>
              <a:t>         </a:t>
            </a:r>
            <a:r>
              <a:rPr lang="ru-RU" sz="800" b="0" i="0" u="none" strike="noStrike" cap="none" spc="0" dirty="0">
                <a:solidFill>
                  <a:schemeClr val="tx1"/>
                </a:solidFill>
                <a:latin typeface="circe"/>
                <a:cs typeface="circe"/>
              </a:rPr>
              <a:t>до 70% от суммы микрозайма</a:t>
            </a:r>
            <a:endParaRPr sz="800" b="0" i="0" u="none" strike="noStrike" cap="none" spc="0" dirty="0">
              <a:solidFill>
                <a:schemeClr val="tx1"/>
              </a:solidFill>
              <a:latin typeface="circe"/>
              <a:cs typeface="circe"/>
            </a:endParaRPr>
          </a:p>
          <a:p>
            <a:pPr marL="195764" indent="-195764">
              <a:lnSpc>
                <a:spcPts val="1000"/>
              </a:lnSpc>
              <a:buFont typeface="Arial"/>
              <a:buChar char="•"/>
              <a:defRPr/>
            </a:pPr>
            <a:r>
              <a:rPr lang="ru-RU" sz="800" b="0" i="0" u="none" strike="noStrike" cap="none" spc="0" dirty="0">
                <a:solidFill>
                  <a:schemeClr val="tx1"/>
                </a:solidFill>
                <a:latin typeface="circe"/>
                <a:cs typeface="circe"/>
              </a:rPr>
              <a:t>Без залога и поручительств до 200 000 руб.</a:t>
            </a:r>
            <a:endParaRPr sz="900" b="0" dirty="0">
              <a:latin typeface="circe"/>
              <a:cs typeface="circe"/>
            </a:endParaRPr>
          </a:p>
        </p:txBody>
      </p:sp>
      <p:sp>
        <p:nvSpPr>
          <p:cNvPr id="11" name="TextBox 4">
            <a:extLst>
              <a:ext uri="{FF2B5EF4-FFF2-40B4-BE49-F238E27FC236}">
                <a16:creationId xmlns:a16="http://schemas.microsoft.com/office/drawing/2014/main" id="{F8169B98-25D2-4FB9-BA06-759759CD5275}"/>
              </a:ext>
            </a:extLst>
          </p:cNvPr>
          <p:cNvSpPr txBox="1"/>
          <p:nvPr/>
        </p:nvSpPr>
        <p:spPr bwMode="auto">
          <a:xfrm>
            <a:off x="293394" y="3860892"/>
            <a:ext cx="331409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000" b="1" i="0" u="none" strike="noStrike" cap="none" spc="0" dirty="0">
                <a:solidFill>
                  <a:srgbClr val="EE5337"/>
                </a:solidFill>
                <a:latin typeface="circe"/>
                <a:cs typeface="circe"/>
              </a:rPr>
              <a:t>ПОРЯДОК ПОГАШЕНИЯ</a:t>
            </a:r>
            <a:endParaRPr sz="1100" dirty="0">
              <a:solidFill>
                <a:srgbClr val="EE5337"/>
              </a:solidFill>
              <a:latin typeface="circe"/>
              <a:cs typeface="circe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CF4C4D9C-5D98-4FE5-B942-43CAD3837B47}"/>
              </a:ext>
            </a:extLst>
          </p:cNvPr>
          <p:cNvSpPr/>
          <p:nvPr/>
        </p:nvSpPr>
        <p:spPr bwMode="auto">
          <a:xfrm>
            <a:off x="293394" y="1255161"/>
            <a:ext cx="1439530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000" dirty="0">
                <a:solidFill>
                  <a:srgbClr val="385A64"/>
                </a:solidFill>
                <a:latin typeface="Circe" panose="020B0502020203020203" pitchFamily="34" charset="-52"/>
                <a:cs typeface="Arial" panose="020B0604020202020204" pitchFamily="34" charset="0"/>
              </a:rPr>
              <a:t>Срок займа</a:t>
            </a:r>
          </a:p>
          <a:p>
            <a:pPr>
              <a:defRPr/>
            </a:pPr>
            <a:r>
              <a:rPr lang="ru-RU" sz="1000" b="1" dirty="0">
                <a:latin typeface="Circe" panose="020B0502020203020203" pitchFamily="34" charset="-52"/>
                <a:cs typeface="Arial" panose="020B0604020202020204" pitchFamily="34" charset="0"/>
              </a:rPr>
              <a:t>до 36 месяцев</a:t>
            </a:r>
            <a:endParaRPr lang="ru-RU" sz="1000" dirty="0">
              <a:latin typeface="Circe" panose="020B0502020203020203" pitchFamily="34" charset="-52"/>
              <a:cs typeface="Arial" panose="020B0604020202020204" pitchFamily="34" charset="0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EF161012-9A5D-4ECF-BA1B-40E162136026}"/>
              </a:ext>
            </a:extLst>
          </p:cNvPr>
          <p:cNvSpPr/>
          <p:nvPr/>
        </p:nvSpPr>
        <p:spPr bwMode="auto">
          <a:xfrm>
            <a:off x="293394" y="1683893"/>
            <a:ext cx="156921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000" dirty="0">
                <a:solidFill>
                  <a:srgbClr val="385A64"/>
                </a:solidFill>
                <a:latin typeface="Circe" panose="020B0502020203020203" pitchFamily="34" charset="-52"/>
                <a:cs typeface="Arial" panose="020B0604020202020204" pitchFamily="34" charset="0"/>
              </a:rPr>
              <a:t>Ставка</a:t>
            </a:r>
          </a:p>
          <a:p>
            <a:pPr>
              <a:defRPr/>
            </a:pPr>
            <a:r>
              <a:rPr lang="ru-RU" sz="1000" b="1" dirty="0">
                <a:latin typeface="Circe" panose="020B0502020203020203" pitchFamily="34" charset="-52"/>
                <a:cs typeface="Arial" panose="020B0604020202020204" pitchFamily="34" charset="0"/>
              </a:rPr>
              <a:t>от 3,75 до 9,5% годовых</a:t>
            </a:r>
            <a:endParaRPr lang="ru-RU" sz="1000" dirty="0">
              <a:latin typeface="Circe" panose="020B0502020203020203" pitchFamily="34" charset="-52"/>
              <a:cs typeface="Arial" panose="020B0604020202020204" pitchFamily="34" charset="0"/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CDA1B407-D860-4682-8992-10C2B395A450}"/>
              </a:ext>
            </a:extLst>
          </p:cNvPr>
          <p:cNvSpPr/>
          <p:nvPr/>
        </p:nvSpPr>
        <p:spPr bwMode="auto">
          <a:xfrm>
            <a:off x="293394" y="2092457"/>
            <a:ext cx="228571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000" dirty="0">
                <a:solidFill>
                  <a:srgbClr val="385A64"/>
                </a:solidFill>
                <a:latin typeface="Circe" panose="020B0502020203020203" pitchFamily="34" charset="-52"/>
                <a:cs typeface="Arial" panose="020B0604020202020204" pitchFamily="34" charset="0"/>
              </a:rPr>
              <a:t>На какие цели</a:t>
            </a:r>
          </a:p>
          <a:p>
            <a:pPr>
              <a:defRPr/>
            </a:pPr>
            <a:r>
              <a:rPr lang="ru-RU" sz="1000" b="1" dirty="0">
                <a:latin typeface="Circe" panose="020B0502020203020203" pitchFamily="34" charset="-52"/>
                <a:cs typeface="Arial" panose="020B0604020202020204" pitchFamily="34" charset="0"/>
              </a:rPr>
              <a:t>на любые цели, связанные </a:t>
            </a:r>
          </a:p>
          <a:p>
            <a:pPr>
              <a:defRPr/>
            </a:pPr>
            <a:r>
              <a:rPr lang="ru-RU" sz="1000" b="1" dirty="0">
                <a:latin typeface="Circe" panose="020B0502020203020203" pitchFamily="34" charset="-52"/>
                <a:cs typeface="Arial" panose="020B0604020202020204" pitchFamily="34" charset="0"/>
              </a:rPr>
              <a:t>с созданием и развитием бизнеса</a:t>
            </a:r>
          </a:p>
        </p:txBody>
      </p:sp>
      <p:sp>
        <p:nvSpPr>
          <p:cNvPr id="16" name="TextBox 1">
            <a:extLst>
              <a:ext uri="{FF2B5EF4-FFF2-40B4-BE49-F238E27FC236}">
                <a16:creationId xmlns:a16="http://schemas.microsoft.com/office/drawing/2014/main" id="{AFDAB6E7-82BC-49C6-9745-86D1DFF5B7C5}"/>
              </a:ext>
            </a:extLst>
          </p:cNvPr>
          <p:cNvSpPr txBox="1"/>
          <p:nvPr/>
        </p:nvSpPr>
        <p:spPr bwMode="auto">
          <a:xfrm>
            <a:off x="319062" y="146760"/>
            <a:ext cx="8613736" cy="219747"/>
          </a:xfrm>
          <a:prstGeom prst="rect">
            <a:avLst/>
          </a:prstGeom>
          <a:noFill/>
        </p:spPr>
        <p:txBody>
          <a:bodyPr wrap="square" lIns="77923" tIns="38961" rIns="77923" bIns="38961" rtlCol="0">
            <a:spAutoFit/>
          </a:bodyPr>
          <a:lstStyle/>
          <a:p>
            <a:pPr algn="ctr">
              <a:lnSpc>
                <a:spcPts val="1099"/>
              </a:lnSpc>
              <a:defRPr/>
            </a:pPr>
            <a:r>
              <a:rPr lang="ru-RU" sz="1050" b="1" i="0" u="none" strike="noStrike" cap="none" spc="0" dirty="0">
                <a:latin typeface="circe"/>
                <a:cs typeface="circe"/>
              </a:rPr>
              <a:t>ДЛЯ СМСП, ЗАРЕГИСТРИРОВАННОГО БОЛЕЕ 6 МЕСЯЦЕВ </a:t>
            </a:r>
            <a:r>
              <a:rPr lang="ru-RU" sz="1050" b="1" dirty="0">
                <a:latin typeface="circe"/>
                <a:ea typeface="Verdana"/>
                <a:cs typeface="circe"/>
              </a:rPr>
              <a:t> </a:t>
            </a:r>
            <a:endParaRPr sz="1050" b="1" dirty="0">
              <a:latin typeface="circe"/>
              <a:cs typeface="circe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0908992-A80F-4692-B1AE-EAB70E1C21EA}"/>
              </a:ext>
            </a:extLst>
          </p:cNvPr>
          <p:cNvSpPr txBox="1"/>
          <p:nvPr/>
        </p:nvSpPr>
        <p:spPr bwMode="auto">
          <a:xfrm>
            <a:off x="3077152" y="561638"/>
            <a:ext cx="2990595" cy="225326"/>
          </a:xfrm>
          <a:prstGeom prst="rect">
            <a:avLst/>
          </a:prstGeom>
          <a:noFill/>
        </p:spPr>
        <p:txBody>
          <a:bodyPr wrap="square" lIns="77923" tIns="38961" rIns="77923" bIns="38961" rtlCol="0">
            <a:spAutoFit/>
          </a:bodyPr>
          <a:lstStyle/>
          <a:p>
            <a:pPr algn="ctr">
              <a:lnSpc>
                <a:spcPts val="1099"/>
              </a:lnSpc>
              <a:defRPr/>
            </a:pPr>
            <a:r>
              <a:rPr lang="ru-RU" sz="1400" b="1" dirty="0">
                <a:solidFill>
                  <a:srgbClr val="EE533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b="1" dirty="0">
                <a:solidFill>
                  <a:srgbClr val="EE5337"/>
                </a:solidFill>
                <a:latin typeface="Arial" panose="020B0604020202020204" pitchFamily="34" charset="0"/>
                <a:ea typeface="Verdana"/>
                <a:cs typeface="Arial" panose="020B0604020202020204" pitchFamily="34" charset="0"/>
              </a:rPr>
              <a:t> КОММЕРЧЕСКАЯ ИПОТЕКА</a:t>
            </a:r>
            <a:endParaRPr sz="1400" b="1" dirty="0">
              <a:solidFill>
                <a:srgbClr val="EE533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6CD7D8C-6521-4827-A89E-CAD83D58CD15}"/>
              </a:ext>
            </a:extLst>
          </p:cNvPr>
          <p:cNvSpPr txBox="1"/>
          <p:nvPr/>
        </p:nvSpPr>
        <p:spPr bwMode="auto">
          <a:xfrm>
            <a:off x="3279465" y="810168"/>
            <a:ext cx="252897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000" dirty="0">
                <a:solidFill>
                  <a:srgbClr val="465A65"/>
                </a:solidFill>
                <a:latin typeface="Circe" panose="020B0502020203020203" pitchFamily="34" charset="-52"/>
                <a:cs typeface="Arial" panose="020B0604020202020204" pitchFamily="34" charset="0"/>
              </a:rPr>
              <a:t>Сумма займа</a:t>
            </a:r>
            <a:endParaRPr sz="1000" dirty="0">
              <a:solidFill>
                <a:srgbClr val="465A65"/>
              </a:solidFill>
              <a:latin typeface="Circe" panose="020B0502020203020203" pitchFamily="34" charset="-52"/>
              <a:cs typeface="Arial" panose="020B0604020202020204" pitchFamily="34" charset="0"/>
            </a:endParaRPr>
          </a:p>
          <a:p>
            <a:pPr>
              <a:defRPr/>
            </a:pPr>
            <a:r>
              <a:rPr lang="ru-RU" sz="1000" b="1" i="0" u="none" strike="noStrike" cap="none" spc="0" dirty="0">
                <a:latin typeface="Circe" panose="020B0502020203020203" pitchFamily="34" charset="-52"/>
                <a:cs typeface="Arial" panose="020B0604020202020204" pitchFamily="34" charset="0"/>
              </a:rPr>
              <a:t>до 5 000 000 рублей</a:t>
            </a:r>
            <a:endParaRPr sz="1000" b="1" dirty="0">
              <a:latin typeface="Circe" panose="020B0502020203020203" pitchFamily="34" charset="-52"/>
              <a:cs typeface="Arial" panose="020B0604020202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361243B-E699-40BB-AC23-7A70635FDEB5}"/>
              </a:ext>
            </a:extLst>
          </p:cNvPr>
          <p:cNvSpPr txBox="1"/>
          <p:nvPr/>
        </p:nvSpPr>
        <p:spPr bwMode="auto">
          <a:xfrm>
            <a:off x="3257777" y="2680569"/>
            <a:ext cx="136815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000" b="1" i="0" u="none" strike="noStrike" cap="none" spc="0" dirty="0">
                <a:solidFill>
                  <a:srgbClr val="EE5337"/>
                </a:solidFill>
                <a:latin typeface="CIRCE"/>
                <a:cs typeface="CIRCE"/>
              </a:rPr>
              <a:t>ОБЕСПЕЧЕНИЕ</a:t>
            </a:r>
            <a:endParaRPr sz="1100" dirty="0">
              <a:solidFill>
                <a:srgbClr val="EE5337"/>
              </a:solidFill>
              <a:latin typeface="CIRCE"/>
              <a:cs typeface="CIRCE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F5F9B1C-28BB-4A78-9EC2-0DB2CBB3C3CA}"/>
              </a:ext>
            </a:extLst>
          </p:cNvPr>
          <p:cNvSpPr txBox="1"/>
          <p:nvPr/>
        </p:nvSpPr>
        <p:spPr bwMode="auto">
          <a:xfrm>
            <a:off x="3196738" y="2884224"/>
            <a:ext cx="2694430" cy="8465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800" b="1" dirty="0">
                <a:latin typeface="circe"/>
                <a:cs typeface="circe"/>
              </a:rPr>
              <a:t>Подбирается индивидуально </a:t>
            </a:r>
            <a:r>
              <a:rPr lang="ru-RU" sz="800" dirty="0">
                <a:latin typeface="circe"/>
                <a:cs typeface="circe"/>
              </a:rPr>
              <a:t>в зависимости от суммы </a:t>
            </a:r>
          </a:p>
          <a:p>
            <a:pPr>
              <a:defRPr/>
            </a:pPr>
            <a:r>
              <a:rPr lang="ru-RU" sz="800" dirty="0">
                <a:latin typeface="circe"/>
                <a:cs typeface="circe"/>
              </a:rPr>
              <a:t>микрозайма:</a:t>
            </a:r>
          </a:p>
          <a:p>
            <a:pPr marL="195764" indent="-195764">
              <a:buFont typeface="Arial"/>
              <a:buChar char="•"/>
              <a:defRPr/>
            </a:pPr>
            <a:r>
              <a:rPr lang="ru-RU" sz="800" b="0" i="0" u="none" strike="noStrike" cap="none" spc="0" dirty="0">
                <a:solidFill>
                  <a:schemeClr val="tx1"/>
                </a:solidFill>
                <a:latin typeface="circe"/>
                <a:cs typeface="circe"/>
              </a:rPr>
              <a:t>Залог приобретаемого </a:t>
            </a:r>
            <a:r>
              <a:rPr lang="ru-RU" sz="900" b="0" i="0" u="none" strike="noStrike" cap="none" spc="0" dirty="0">
                <a:solidFill>
                  <a:schemeClr val="tx1"/>
                </a:solidFill>
                <a:latin typeface="circe"/>
                <a:cs typeface="circe"/>
              </a:rPr>
              <a:t>ликвидного</a:t>
            </a:r>
            <a:r>
              <a:rPr lang="ru-RU" sz="800" b="0" i="0" u="none" strike="noStrike" cap="none" spc="0" dirty="0">
                <a:solidFill>
                  <a:schemeClr val="tx1"/>
                </a:solidFill>
                <a:latin typeface="circe"/>
                <a:cs typeface="circe"/>
              </a:rPr>
              <a:t> имущества</a:t>
            </a:r>
            <a:endParaRPr sz="800" b="0" i="0" u="none" strike="noStrike" cap="none" spc="0" dirty="0">
              <a:solidFill>
                <a:schemeClr val="tx1"/>
              </a:solidFill>
              <a:latin typeface="circe"/>
              <a:cs typeface="circe"/>
            </a:endParaRPr>
          </a:p>
          <a:p>
            <a:pPr marL="195764" indent="-195764">
              <a:buFont typeface="Arial"/>
              <a:buChar char="•"/>
              <a:defRPr/>
            </a:pPr>
            <a:r>
              <a:rPr lang="ru-RU" sz="800" b="0" i="0" u="none" strike="noStrike" cap="none" spc="0" dirty="0">
                <a:solidFill>
                  <a:schemeClr val="tx1"/>
                </a:solidFill>
                <a:latin typeface="circe"/>
                <a:cs typeface="circe"/>
              </a:rPr>
              <a:t>Поручительство регионального гарантийного фонда до 70% от суммы микрозайма</a:t>
            </a:r>
            <a:endParaRPr sz="800" b="0" i="0" u="none" strike="noStrike" cap="none" spc="0" dirty="0">
              <a:solidFill>
                <a:schemeClr val="tx1"/>
              </a:solidFill>
              <a:latin typeface="circe"/>
              <a:cs typeface="circe"/>
            </a:endParaRPr>
          </a:p>
          <a:p>
            <a:pPr marL="195764" indent="-195764">
              <a:lnSpc>
                <a:spcPts val="1000"/>
              </a:lnSpc>
              <a:buFont typeface="Arial"/>
              <a:buChar char="•"/>
              <a:defRPr/>
            </a:pPr>
            <a:r>
              <a:rPr lang="ru-RU" sz="800" b="0" i="0" u="none" strike="noStrike" cap="none" spc="0" dirty="0">
                <a:solidFill>
                  <a:schemeClr val="tx1"/>
                </a:solidFill>
                <a:latin typeface="circe"/>
                <a:cs typeface="circe"/>
              </a:rPr>
              <a:t>Без залога и поручительств до 200 000 руб.</a:t>
            </a:r>
            <a:endParaRPr sz="900" b="0" dirty="0">
              <a:latin typeface="circe"/>
              <a:cs typeface="circe"/>
            </a:endParaRPr>
          </a:p>
        </p:txBody>
      </p:sp>
      <p:sp>
        <p:nvSpPr>
          <p:cNvPr id="21" name="TextBox 4">
            <a:extLst>
              <a:ext uri="{FF2B5EF4-FFF2-40B4-BE49-F238E27FC236}">
                <a16:creationId xmlns:a16="http://schemas.microsoft.com/office/drawing/2014/main" id="{CF03D1A4-9C44-4188-B693-6E55F1820C0E}"/>
              </a:ext>
            </a:extLst>
          </p:cNvPr>
          <p:cNvSpPr txBox="1"/>
          <p:nvPr/>
        </p:nvSpPr>
        <p:spPr bwMode="auto">
          <a:xfrm>
            <a:off x="3279465" y="3844631"/>
            <a:ext cx="331409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000" b="1" i="0" u="none" strike="noStrike" cap="none" spc="0" dirty="0">
                <a:solidFill>
                  <a:srgbClr val="EE5337"/>
                </a:solidFill>
                <a:latin typeface="circe"/>
                <a:cs typeface="circe"/>
              </a:rPr>
              <a:t>ПОРЯДОК ПОГАШЕНИЯ</a:t>
            </a:r>
            <a:endParaRPr sz="1100" dirty="0">
              <a:solidFill>
                <a:srgbClr val="EE5337"/>
              </a:solidFill>
              <a:latin typeface="circe"/>
              <a:cs typeface="circe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F2C488B-3363-48D4-85D3-768F03A6D170}"/>
              </a:ext>
            </a:extLst>
          </p:cNvPr>
          <p:cNvSpPr txBox="1"/>
          <p:nvPr/>
        </p:nvSpPr>
        <p:spPr bwMode="auto">
          <a:xfrm>
            <a:off x="3305134" y="4033386"/>
            <a:ext cx="2231380" cy="937564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ü"/>
              <a:defRPr/>
            </a:pPr>
            <a:r>
              <a:rPr lang="ru-RU" sz="900" b="0" i="0" u="none" strike="noStrike" cap="none" spc="0" dirty="0">
                <a:solidFill>
                  <a:schemeClr val="tx1"/>
                </a:solidFill>
                <a:latin typeface="circe"/>
                <a:cs typeface="circe"/>
              </a:rPr>
              <a:t>Аннуитетный платеж</a:t>
            </a:r>
            <a:endParaRPr sz="900" b="0" i="0" u="none" strike="noStrike" cap="none" spc="0" dirty="0">
              <a:solidFill>
                <a:schemeClr val="tx1"/>
              </a:solidFill>
              <a:latin typeface="circe"/>
              <a:cs typeface="circe"/>
            </a:endParaRPr>
          </a:p>
          <a:p>
            <a:pPr marL="171450" indent="-171450">
              <a:buFont typeface="Wingdings" panose="05000000000000000000" pitchFamily="2" charset="2"/>
              <a:buChar char="ü"/>
              <a:defRPr/>
            </a:pPr>
            <a:r>
              <a:rPr lang="ru-RU" sz="900" b="0" i="0" u="none" strike="noStrike" cap="none" spc="0" dirty="0">
                <a:solidFill>
                  <a:schemeClr val="tx1"/>
                </a:solidFill>
                <a:latin typeface="circe"/>
                <a:cs typeface="circe"/>
              </a:rPr>
              <a:t>Дифференцированный платеж</a:t>
            </a:r>
            <a:endParaRPr sz="900" b="0" i="0" u="none" strike="noStrike" cap="none" spc="0" dirty="0">
              <a:solidFill>
                <a:schemeClr val="tx1"/>
              </a:solidFill>
              <a:latin typeface="circe"/>
              <a:cs typeface="circe"/>
            </a:endParaRPr>
          </a:p>
          <a:p>
            <a:pPr marL="171450" indent="-171450">
              <a:buFont typeface="Wingdings" panose="05000000000000000000" pitchFamily="2" charset="2"/>
              <a:buChar char="ü"/>
              <a:defRPr/>
            </a:pPr>
            <a:r>
              <a:rPr lang="ru-RU" sz="900" b="0" i="0" u="none" strike="noStrike" cap="none" spc="0" dirty="0">
                <a:solidFill>
                  <a:schemeClr val="tx1"/>
                </a:solidFill>
                <a:latin typeface="circe"/>
                <a:cs typeface="circe"/>
              </a:rPr>
              <a:t>Сезонный график</a:t>
            </a:r>
            <a:endParaRPr sz="900" b="0" i="0" u="none" strike="noStrike" cap="none" spc="0" dirty="0">
              <a:solidFill>
                <a:schemeClr val="tx1"/>
              </a:solidFill>
              <a:latin typeface="circe"/>
              <a:cs typeface="circe"/>
            </a:endParaRPr>
          </a:p>
          <a:p>
            <a:pPr marL="171450" indent="-171450" algn="l">
              <a:buFont typeface="Wingdings" panose="05000000000000000000" pitchFamily="2" charset="2"/>
              <a:buChar char="ü"/>
              <a:defRPr/>
            </a:pPr>
            <a:r>
              <a:rPr lang="ru-RU" sz="900" b="0" i="0" u="none" strike="noStrike" cap="none" spc="0" dirty="0">
                <a:solidFill>
                  <a:schemeClr val="tx1"/>
                </a:solidFill>
                <a:latin typeface="circe"/>
                <a:cs typeface="circe"/>
              </a:rPr>
              <a:t>Возможно предоставление отсрочки по выплате основного долга до 3 месяцев</a:t>
            </a:r>
            <a:endParaRPr sz="900" b="0" i="0" u="none" strike="noStrike" cap="none" spc="0" dirty="0">
              <a:solidFill>
                <a:schemeClr val="tx1"/>
              </a:solidFill>
              <a:latin typeface="circe"/>
              <a:cs typeface="circe"/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D4666926-3662-450F-86B2-FF05C6FB7959}"/>
              </a:ext>
            </a:extLst>
          </p:cNvPr>
          <p:cNvSpPr/>
          <p:nvPr/>
        </p:nvSpPr>
        <p:spPr bwMode="auto">
          <a:xfrm>
            <a:off x="3279465" y="1238900"/>
            <a:ext cx="1439530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000" dirty="0">
                <a:solidFill>
                  <a:srgbClr val="385A64"/>
                </a:solidFill>
                <a:latin typeface="Circe" panose="020B0502020203020203" pitchFamily="34" charset="-52"/>
                <a:cs typeface="Arial" panose="020B0604020202020204" pitchFamily="34" charset="0"/>
              </a:rPr>
              <a:t>Срок займа</a:t>
            </a:r>
          </a:p>
          <a:p>
            <a:pPr>
              <a:defRPr/>
            </a:pPr>
            <a:r>
              <a:rPr lang="ru-RU" sz="1000" b="1" dirty="0">
                <a:latin typeface="Circe" panose="020B0502020203020203" pitchFamily="34" charset="-52"/>
                <a:cs typeface="Arial" panose="020B0604020202020204" pitchFamily="34" charset="0"/>
              </a:rPr>
              <a:t>до 36 месяцев</a:t>
            </a:r>
            <a:endParaRPr lang="ru-RU" sz="1000" dirty="0">
              <a:latin typeface="Circe" panose="020B0502020203020203" pitchFamily="34" charset="-52"/>
              <a:cs typeface="Arial" panose="020B0604020202020204" pitchFamily="34" charset="0"/>
            </a:endParaRP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FEF60AE4-86E4-48E6-99F1-94042C644F3A}"/>
              </a:ext>
            </a:extLst>
          </p:cNvPr>
          <p:cNvSpPr/>
          <p:nvPr/>
        </p:nvSpPr>
        <p:spPr bwMode="auto">
          <a:xfrm>
            <a:off x="3279464" y="2076196"/>
            <a:ext cx="2788283" cy="6848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000" dirty="0">
                <a:solidFill>
                  <a:srgbClr val="385A64"/>
                </a:solidFill>
                <a:latin typeface="Circe" panose="020B0502020203020203" pitchFamily="34" charset="-52"/>
                <a:cs typeface="Arial" panose="020B0604020202020204" pitchFamily="34" charset="0"/>
              </a:rPr>
              <a:t>На какие цели</a:t>
            </a:r>
          </a:p>
          <a:p>
            <a:pPr>
              <a:defRPr/>
            </a:pPr>
            <a:r>
              <a:rPr lang="ru-RU" sz="950" b="1" dirty="0">
                <a:latin typeface="circe"/>
                <a:cs typeface="circe"/>
              </a:rPr>
              <a:t>приобретение коммерческой  недвижимости или земельных участков под коммерческую застройку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79D66BF-0CB1-4B56-B336-E63D52C8C0F8}"/>
              </a:ext>
            </a:extLst>
          </p:cNvPr>
          <p:cNvSpPr txBox="1"/>
          <p:nvPr/>
        </p:nvSpPr>
        <p:spPr bwMode="auto">
          <a:xfrm>
            <a:off x="6480190" y="538814"/>
            <a:ext cx="2285715" cy="225326"/>
          </a:xfrm>
          <a:prstGeom prst="rect">
            <a:avLst/>
          </a:prstGeom>
          <a:noFill/>
        </p:spPr>
        <p:txBody>
          <a:bodyPr wrap="square" lIns="77923" tIns="38961" rIns="77923" bIns="38961" rtlCol="0">
            <a:spAutoFit/>
          </a:bodyPr>
          <a:lstStyle/>
          <a:p>
            <a:pPr algn="ctr">
              <a:lnSpc>
                <a:spcPts val="1099"/>
              </a:lnSpc>
              <a:defRPr/>
            </a:pPr>
            <a:r>
              <a:rPr lang="ru-RU" sz="1400" b="1" dirty="0">
                <a:solidFill>
                  <a:srgbClr val="EE533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РЕФИНАНСИРОВАНИЕ </a:t>
            </a:r>
            <a:r>
              <a:rPr lang="ru-RU" sz="1400" b="1" dirty="0">
                <a:solidFill>
                  <a:srgbClr val="EE5337"/>
                </a:solidFill>
                <a:latin typeface="Arial" panose="020B0604020202020204" pitchFamily="34" charset="0"/>
                <a:ea typeface="Verdana"/>
                <a:cs typeface="Arial" panose="020B0604020202020204" pitchFamily="34" charset="0"/>
              </a:rPr>
              <a:t> </a:t>
            </a:r>
            <a:endParaRPr sz="1400" b="1" dirty="0">
              <a:solidFill>
                <a:srgbClr val="EE533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7AA1A97-426C-4BF5-8AE9-74E3F1BF8BA4}"/>
              </a:ext>
            </a:extLst>
          </p:cNvPr>
          <p:cNvSpPr txBox="1"/>
          <p:nvPr/>
        </p:nvSpPr>
        <p:spPr bwMode="auto">
          <a:xfrm>
            <a:off x="6306777" y="766342"/>
            <a:ext cx="252897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000" dirty="0">
                <a:solidFill>
                  <a:srgbClr val="465A65"/>
                </a:solidFill>
                <a:latin typeface="Circe" panose="020B0502020203020203" pitchFamily="34" charset="-52"/>
                <a:cs typeface="Arial" panose="020B0604020202020204" pitchFamily="34" charset="0"/>
              </a:rPr>
              <a:t>Сумма займа</a:t>
            </a:r>
            <a:endParaRPr sz="1000" dirty="0">
              <a:solidFill>
                <a:srgbClr val="465A65"/>
              </a:solidFill>
              <a:latin typeface="Circe" panose="020B0502020203020203" pitchFamily="34" charset="-52"/>
              <a:cs typeface="Arial" panose="020B0604020202020204" pitchFamily="34" charset="0"/>
            </a:endParaRPr>
          </a:p>
          <a:p>
            <a:pPr>
              <a:defRPr/>
            </a:pPr>
            <a:r>
              <a:rPr lang="ru-RU" sz="1000" b="1" i="0" u="none" strike="noStrike" cap="none" spc="0" dirty="0">
                <a:latin typeface="Circe" panose="020B0502020203020203" pitchFamily="34" charset="-52"/>
                <a:cs typeface="Arial" panose="020B0604020202020204" pitchFamily="34" charset="0"/>
              </a:rPr>
              <a:t>до 5 000 000 рублей</a:t>
            </a:r>
            <a:endParaRPr sz="1000" b="1" dirty="0">
              <a:latin typeface="Circe" panose="020B0502020203020203" pitchFamily="34" charset="-52"/>
              <a:cs typeface="Arial" panose="020B0604020202020204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3E738AE-BA60-444B-9A05-895C43185A2C}"/>
              </a:ext>
            </a:extLst>
          </p:cNvPr>
          <p:cNvSpPr txBox="1"/>
          <p:nvPr/>
        </p:nvSpPr>
        <p:spPr bwMode="auto">
          <a:xfrm>
            <a:off x="6322018" y="2687696"/>
            <a:ext cx="136815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000" b="1" i="0" u="none" strike="noStrike" cap="none" spc="0" dirty="0">
                <a:solidFill>
                  <a:srgbClr val="EE5337"/>
                </a:solidFill>
                <a:latin typeface="CIRCE"/>
                <a:cs typeface="CIRCE"/>
              </a:rPr>
              <a:t>ОБЕСПЕЧЕНИЕ</a:t>
            </a:r>
            <a:endParaRPr sz="1100" dirty="0">
              <a:solidFill>
                <a:srgbClr val="EE5337"/>
              </a:solidFill>
              <a:latin typeface="CIRCE"/>
              <a:cs typeface="CIRCE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CDF9B27-69B4-446A-AF70-73B1B82B1E5B}"/>
              </a:ext>
            </a:extLst>
          </p:cNvPr>
          <p:cNvSpPr txBox="1"/>
          <p:nvPr/>
        </p:nvSpPr>
        <p:spPr bwMode="auto">
          <a:xfrm>
            <a:off x="6322018" y="2869926"/>
            <a:ext cx="2694430" cy="969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800" b="1" i="0" u="none" strike="noStrike" cap="none" spc="0" dirty="0">
                <a:solidFill>
                  <a:schemeClr val="tx1"/>
                </a:solidFill>
                <a:latin typeface="circe"/>
                <a:cs typeface="circe"/>
              </a:rPr>
              <a:t>Подбирается индивидуально </a:t>
            </a:r>
            <a:r>
              <a:rPr lang="ru-RU" sz="800" b="0" i="0" u="none" strike="noStrike" cap="none" spc="0" dirty="0">
                <a:solidFill>
                  <a:schemeClr val="tx1"/>
                </a:solidFill>
                <a:latin typeface="circe"/>
                <a:cs typeface="circe"/>
              </a:rPr>
              <a:t>в зависимости от суммы </a:t>
            </a:r>
          </a:p>
          <a:p>
            <a:pPr>
              <a:defRPr/>
            </a:pPr>
            <a:r>
              <a:rPr lang="ru-RU" sz="800" b="0" i="0" u="none" strike="noStrike" cap="none" spc="0" dirty="0">
                <a:solidFill>
                  <a:schemeClr val="tx1"/>
                </a:solidFill>
                <a:latin typeface="circe"/>
                <a:cs typeface="circe"/>
              </a:rPr>
              <a:t>микрозайма:</a:t>
            </a:r>
            <a:endParaRPr sz="800" b="0" i="0" u="none" strike="noStrike" cap="none" spc="0" dirty="0">
              <a:solidFill>
                <a:schemeClr val="tx1"/>
              </a:solidFill>
              <a:latin typeface="circe"/>
              <a:cs typeface="circe"/>
            </a:endParaRPr>
          </a:p>
          <a:p>
            <a:pPr marL="195764" indent="-195764">
              <a:buFont typeface="Arial"/>
              <a:buChar char="•"/>
              <a:defRPr/>
            </a:pPr>
            <a:r>
              <a:rPr lang="ru-RU" sz="800" b="0" i="0" u="none" strike="noStrike" cap="none" spc="0" dirty="0">
                <a:solidFill>
                  <a:schemeClr val="tx1"/>
                </a:solidFill>
                <a:latin typeface="circe"/>
                <a:cs typeface="circe"/>
              </a:rPr>
              <a:t>Поручительство платежеспособного ФЛ/ИП/ЮЛ</a:t>
            </a:r>
            <a:endParaRPr sz="800" b="0" i="0" u="none" strike="noStrike" cap="none" spc="0" dirty="0">
              <a:solidFill>
                <a:schemeClr val="tx1"/>
              </a:solidFill>
              <a:latin typeface="circe"/>
              <a:cs typeface="circe"/>
            </a:endParaRPr>
          </a:p>
          <a:p>
            <a:pPr marL="195764" indent="-195764">
              <a:buFont typeface="Arial"/>
              <a:buChar char="•"/>
              <a:defRPr/>
            </a:pPr>
            <a:r>
              <a:rPr lang="ru-RU" sz="800" b="0" i="0" u="none" strike="noStrike" cap="none" spc="0" dirty="0">
                <a:solidFill>
                  <a:schemeClr val="tx1"/>
                </a:solidFill>
                <a:latin typeface="circe"/>
                <a:cs typeface="circe"/>
              </a:rPr>
              <a:t>Залог </a:t>
            </a:r>
            <a:r>
              <a:rPr lang="ru-RU" sz="900" b="0" i="0" u="none" strike="noStrike" cap="none" spc="0" dirty="0">
                <a:solidFill>
                  <a:schemeClr val="tx1"/>
                </a:solidFill>
                <a:latin typeface="circe"/>
                <a:cs typeface="circe"/>
              </a:rPr>
              <a:t>ликвидного</a:t>
            </a:r>
            <a:r>
              <a:rPr lang="ru-RU" sz="800" b="0" i="0" u="none" strike="noStrike" cap="none" spc="0" dirty="0">
                <a:solidFill>
                  <a:schemeClr val="tx1"/>
                </a:solidFill>
                <a:latin typeface="circe"/>
                <a:cs typeface="circe"/>
              </a:rPr>
              <a:t> имущества</a:t>
            </a:r>
            <a:endParaRPr sz="800" b="0" i="0" u="none" strike="noStrike" cap="none" spc="0" dirty="0">
              <a:solidFill>
                <a:schemeClr val="tx1"/>
              </a:solidFill>
              <a:latin typeface="circe"/>
              <a:cs typeface="circe"/>
            </a:endParaRPr>
          </a:p>
          <a:p>
            <a:pPr marL="195764" indent="-195764">
              <a:buFont typeface="Arial"/>
              <a:buChar char="•"/>
              <a:defRPr/>
            </a:pPr>
            <a:r>
              <a:rPr lang="ru-RU" sz="800" b="0" i="0" u="none" strike="noStrike" cap="none" spc="0" dirty="0">
                <a:solidFill>
                  <a:schemeClr val="tx1"/>
                </a:solidFill>
                <a:latin typeface="circe"/>
                <a:cs typeface="circe"/>
              </a:rPr>
              <a:t>Поручительство регионального гарантийного фонда </a:t>
            </a:r>
          </a:p>
          <a:p>
            <a:pPr>
              <a:defRPr/>
            </a:pPr>
            <a:r>
              <a:rPr lang="ru-RU" sz="800" dirty="0">
                <a:latin typeface="circe"/>
                <a:cs typeface="circe"/>
              </a:rPr>
              <a:t>         </a:t>
            </a:r>
            <a:r>
              <a:rPr lang="ru-RU" sz="800" b="0" i="0" u="none" strike="noStrike" cap="none" spc="0" dirty="0">
                <a:solidFill>
                  <a:schemeClr val="tx1"/>
                </a:solidFill>
                <a:latin typeface="circe"/>
                <a:cs typeface="circe"/>
              </a:rPr>
              <a:t>до 70% от суммы микрозайма</a:t>
            </a:r>
            <a:endParaRPr sz="800" b="0" i="0" u="none" strike="noStrike" cap="none" spc="0" dirty="0">
              <a:solidFill>
                <a:schemeClr val="tx1"/>
              </a:solidFill>
              <a:latin typeface="circe"/>
              <a:cs typeface="circe"/>
            </a:endParaRPr>
          </a:p>
          <a:p>
            <a:pPr marL="195764" indent="-195764">
              <a:lnSpc>
                <a:spcPts val="1000"/>
              </a:lnSpc>
              <a:buFont typeface="Arial"/>
              <a:buChar char="•"/>
              <a:defRPr/>
            </a:pPr>
            <a:r>
              <a:rPr lang="ru-RU" sz="800" b="0" i="0" u="none" strike="noStrike" cap="none" spc="0" dirty="0">
                <a:solidFill>
                  <a:schemeClr val="tx1"/>
                </a:solidFill>
                <a:latin typeface="circe"/>
                <a:cs typeface="circe"/>
              </a:rPr>
              <a:t>Без залога и поручительств до 200 000 руб.</a:t>
            </a:r>
            <a:endParaRPr sz="900" b="0" dirty="0">
              <a:latin typeface="circe"/>
              <a:cs typeface="circe"/>
            </a:endParaRPr>
          </a:p>
        </p:txBody>
      </p:sp>
      <p:sp>
        <p:nvSpPr>
          <p:cNvPr id="39" name="TextBox 4">
            <a:extLst>
              <a:ext uri="{FF2B5EF4-FFF2-40B4-BE49-F238E27FC236}">
                <a16:creationId xmlns:a16="http://schemas.microsoft.com/office/drawing/2014/main" id="{20D9F0C9-D33C-414B-80D7-2ABBB5D4763F}"/>
              </a:ext>
            </a:extLst>
          </p:cNvPr>
          <p:cNvSpPr txBox="1"/>
          <p:nvPr/>
        </p:nvSpPr>
        <p:spPr bwMode="auto">
          <a:xfrm>
            <a:off x="6331991" y="3860892"/>
            <a:ext cx="331409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000" b="1" i="0" u="none" strike="noStrike" cap="none" spc="0" dirty="0">
                <a:solidFill>
                  <a:srgbClr val="EE5337"/>
                </a:solidFill>
                <a:latin typeface="circe"/>
                <a:cs typeface="circe"/>
              </a:rPr>
              <a:t>ПОРЯДОК ПОГАШЕНИЯ</a:t>
            </a:r>
            <a:endParaRPr sz="1100" dirty="0">
              <a:solidFill>
                <a:srgbClr val="EE5337"/>
              </a:solidFill>
              <a:latin typeface="circe"/>
              <a:cs typeface="circe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5D619935-FD46-4292-B013-5A4CD0A7FD72}"/>
              </a:ext>
            </a:extLst>
          </p:cNvPr>
          <p:cNvSpPr txBox="1"/>
          <p:nvPr/>
        </p:nvSpPr>
        <p:spPr bwMode="auto">
          <a:xfrm>
            <a:off x="6322018" y="4016330"/>
            <a:ext cx="2297029" cy="937564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ü"/>
              <a:defRPr/>
            </a:pPr>
            <a:r>
              <a:rPr lang="ru-RU" sz="900" b="0" i="0" u="none" strike="noStrike" cap="none" spc="0" dirty="0">
                <a:solidFill>
                  <a:schemeClr val="tx1"/>
                </a:solidFill>
                <a:latin typeface="circe"/>
                <a:cs typeface="circe"/>
              </a:rPr>
              <a:t>Аннуитетный платеж</a:t>
            </a:r>
            <a:endParaRPr sz="900" b="0" i="0" u="none" strike="noStrike" cap="none" spc="0" dirty="0">
              <a:solidFill>
                <a:schemeClr val="tx1"/>
              </a:solidFill>
              <a:latin typeface="circe"/>
              <a:cs typeface="circe"/>
            </a:endParaRPr>
          </a:p>
          <a:p>
            <a:pPr marL="171450" indent="-171450">
              <a:buFont typeface="Wingdings" panose="05000000000000000000" pitchFamily="2" charset="2"/>
              <a:buChar char="ü"/>
              <a:defRPr/>
            </a:pPr>
            <a:r>
              <a:rPr lang="ru-RU" sz="900" b="0" i="0" u="none" strike="noStrike" cap="none" spc="0" dirty="0">
                <a:solidFill>
                  <a:schemeClr val="tx1"/>
                </a:solidFill>
                <a:latin typeface="circe"/>
                <a:cs typeface="circe"/>
              </a:rPr>
              <a:t>Дифференцированный платеж</a:t>
            </a:r>
            <a:endParaRPr sz="900" b="0" i="0" u="none" strike="noStrike" cap="none" spc="0" dirty="0">
              <a:solidFill>
                <a:schemeClr val="tx1"/>
              </a:solidFill>
              <a:latin typeface="circe"/>
              <a:cs typeface="circe"/>
            </a:endParaRPr>
          </a:p>
          <a:p>
            <a:pPr marL="171450" indent="-171450">
              <a:buFont typeface="Wingdings" panose="05000000000000000000" pitchFamily="2" charset="2"/>
              <a:buChar char="ü"/>
              <a:defRPr/>
            </a:pPr>
            <a:r>
              <a:rPr lang="ru-RU" sz="900" b="0" i="0" u="none" strike="noStrike" cap="none" spc="0" dirty="0">
                <a:solidFill>
                  <a:schemeClr val="tx1"/>
                </a:solidFill>
                <a:latin typeface="circe"/>
                <a:cs typeface="circe"/>
              </a:rPr>
              <a:t>Сезонный график</a:t>
            </a:r>
            <a:endParaRPr sz="900" b="0" i="0" u="none" strike="noStrike" cap="none" spc="0" dirty="0">
              <a:solidFill>
                <a:schemeClr val="tx1"/>
              </a:solidFill>
              <a:latin typeface="circe"/>
              <a:cs typeface="circe"/>
            </a:endParaRPr>
          </a:p>
          <a:p>
            <a:pPr marL="171450" indent="-171450" algn="l">
              <a:buFont typeface="Wingdings" panose="05000000000000000000" pitchFamily="2" charset="2"/>
              <a:buChar char="ü"/>
              <a:defRPr/>
            </a:pPr>
            <a:r>
              <a:rPr lang="ru-RU" sz="900" b="0" i="0" u="none" strike="noStrike" cap="none" spc="0" dirty="0">
                <a:solidFill>
                  <a:schemeClr val="tx1"/>
                </a:solidFill>
                <a:latin typeface="circe"/>
                <a:cs typeface="circe"/>
              </a:rPr>
              <a:t>Возможно предоставление отсрочки по выплате основного долга до 3 месяцев</a:t>
            </a:r>
            <a:endParaRPr sz="900" b="0" i="0" u="none" strike="noStrike" cap="none" spc="0" dirty="0">
              <a:solidFill>
                <a:schemeClr val="tx1"/>
              </a:solidFill>
              <a:latin typeface="circe"/>
              <a:cs typeface="circe"/>
            </a:endParaRPr>
          </a:p>
        </p:txBody>
      </p:sp>
      <p:sp>
        <p:nvSpPr>
          <p:cNvPr id="41" name="Прямоугольник 40">
            <a:extLst>
              <a:ext uri="{FF2B5EF4-FFF2-40B4-BE49-F238E27FC236}">
                <a16:creationId xmlns:a16="http://schemas.microsoft.com/office/drawing/2014/main" id="{FFAA0A21-1DBE-4F20-9EF7-6FE544342EA8}"/>
              </a:ext>
            </a:extLst>
          </p:cNvPr>
          <p:cNvSpPr/>
          <p:nvPr/>
        </p:nvSpPr>
        <p:spPr bwMode="auto">
          <a:xfrm>
            <a:off x="6307226" y="1250477"/>
            <a:ext cx="1439530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000" dirty="0">
                <a:solidFill>
                  <a:srgbClr val="385A64"/>
                </a:solidFill>
                <a:latin typeface="Circe" panose="020B0502020203020203" pitchFamily="34" charset="-52"/>
                <a:cs typeface="Arial" panose="020B0604020202020204" pitchFamily="34" charset="0"/>
              </a:rPr>
              <a:t>Срок займа</a:t>
            </a:r>
          </a:p>
          <a:p>
            <a:pPr>
              <a:defRPr/>
            </a:pPr>
            <a:r>
              <a:rPr lang="ru-RU" sz="1000" b="1" dirty="0">
                <a:latin typeface="Circe" panose="020B0502020203020203" pitchFamily="34" charset="-52"/>
                <a:cs typeface="Arial" panose="020B0604020202020204" pitchFamily="34" charset="0"/>
              </a:rPr>
              <a:t>до 36 месяцев</a:t>
            </a:r>
            <a:endParaRPr lang="ru-RU" sz="1000" dirty="0">
              <a:latin typeface="Circe" panose="020B0502020203020203" pitchFamily="34" charset="-52"/>
              <a:cs typeface="Arial" panose="020B0604020202020204" pitchFamily="34" charset="0"/>
            </a:endParaRPr>
          </a:p>
        </p:txBody>
      </p:sp>
      <p:sp>
        <p:nvSpPr>
          <p:cNvPr id="42" name="Прямоугольник 41">
            <a:extLst>
              <a:ext uri="{FF2B5EF4-FFF2-40B4-BE49-F238E27FC236}">
                <a16:creationId xmlns:a16="http://schemas.microsoft.com/office/drawing/2014/main" id="{9A23D7F2-153C-4B56-BFF2-C9989A5EFCBE}"/>
              </a:ext>
            </a:extLst>
          </p:cNvPr>
          <p:cNvSpPr/>
          <p:nvPr/>
        </p:nvSpPr>
        <p:spPr bwMode="auto">
          <a:xfrm>
            <a:off x="6307226" y="1659073"/>
            <a:ext cx="156921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000" dirty="0">
                <a:solidFill>
                  <a:srgbClr val="385A64"/>
                </a:solidFill>
                <a:latin typeface="Circe" panose="020B0502020203020203" pitchFamily="34" charset="-52"/>
                <a:cs typeface="Arial" panose="020B0604020202020204" pitchFamily="34" charset="0"/>
              </a:rPr>
              <a:t>Ставка</a:t>
            </a:r>
          </a:p>
          <a:p>
            <a:pPr>
              <a:defRPr/>
            </a:pPr>
            <a:r>
              <a:rPr lang="ru-RU" sz="1000" b="1" dirty="0">
                <a:latin typeface="Circe" panose="020B0502020203020203" pitchFamily="34" charset="-52"/>
                <a:cs typeface="Arial" panose="020B0604020202020204" pitchFamily="34" charset="0"/>
              </a:rPr>
              <a:t>от 3,75 до 9,5% годовых</a:t>
            </a:r>
            <a:endParaRPr lang="ru-RU" sz="1000" dirty="0">
              <a:latin typeface="Circe" panose="020B0502020203020203" pitchFamily="34" charset="-52"/>
              <a:cs typeface="Arial" panose="020B0604020202020204" pitchFamily="34" charset="0"/>
            </a:endParaRPr>
          </a:p>
        </p:txBody>
      </p:sp>
      <p:sp>
        <p:nvSpPr>
          <p:cNvPr id="43" name="Прямоугольник 42">
            <a:extLst>
              <a:ext uri="{FF2B5EF4-FFF2-40B4-BE49-F238E27FC236}">
                <a16:creationId xmlns:a16="http://schemas.microsoft.com/office/drawing/2014/main" id="{CC322D6B-6144-40A9-AAAC-E93D6E06BBCE}"/>
              </a:ext>
            </a:extLst>
          </p:cNvPr>
          <p:cNvSpPr/>
          <p:nvPr/>
        </p:nvSpPr>
        <p:spPr bwMode="auto">
          <a:xfrm>
            <a:off x="6295159" y="2081919"/>
            <a:ext cx="2876712" cy="661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000" dirty="0">
                <a:solidFill>
                  <a:srgbClr val="385A64"/>
                </a:solidFill>
                <a:latin typeface="Circe" panose="020B0502020203020203" pitchFamily="34" charset="-52"/>
                <a:cs typeface="Arial" panose="020B0604020202020204" pitchFamily="34" charset="0"/>
              </a:rPr>
              <a:t>На какие цели</a:t>
            </a:r>
          </a:p>
          <a:p>
            <a:pPr>
              <a:defRPr/>
            </a:pPr>
            <a:r>
              <a:rPr lang="ru-RU" sz="900" b="1" dirty="0">
                <a:latin typeface="circe"/>
                <a:cs typeface="circe"/>
              </a:rPr>
              <a:t>погашение действующих кредитов банков/договоров лизинга  </a:t>
            </a:r>
          </a:p>
          <a:p>
            <a:pPr>
              <a:defRPr/>
            </a:pPr>
            <a:r>
              <a:rPr lang="ru-RU" sz="900" b="1" i="1" dirty="0">
                <a:latin typeface="circe"/>
                <a:cs typeface="circe"/>
              </a:rPr>
              <a:t>(ВАЖНО! полностью и частично)</a:t>
            </a:r>
          </a:p>
        </p:txBody>
      </p:sp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E7EF40A5-DCE1-4649-8A9C-B1D3C972132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49" t="23761" b="3621"/>
          <a:stretch/>
        </p:blipFill>
        <p:spPr bwMode="auto">
          <a:xfrm>
            <a:off x="4355976" y="1003213"/>
            <a:ext cx="1738201" cy="1300370"/>
          </a:xfrm>
          <a:prstGeom prst="rect">
            <a:avLst/>
          </a:prstGeom>
        </p:spPr>
      </p:pic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1DEB3988-DEE0-465E-8483-AA5E2C86DC4A}"/>
              </a:ext>
            </a:extLst>
          </p:cNvPr>
          <p:cNvSpPr/>
          <p:nvPr/>
        </p:nvSpPr>
        <p:spPr bwMode="auto">
          <a:xfrm>
            <a:off x="3279465" y="1667632"/>
            <a:ext cx="156921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000" dirty="0">
                <a:solidFill>
                  <a:srgbClr val="385A64"/>
                </a:solidFill>
                <a:latin typeface="Circe" panose="020B0502020203020203" pitchFamily="34" charset="-52"/>
                <a:cs typeface="Arial" panose="020B0604020202020204" pitchFamily="34" charset="0"/>
              </a:rPr>
              <a:t>Ставка</a:t>
            </a:r>
          </a:p>
          <a:p>
            <a:pPr>
              <a:defRPr/>
            </a:pPr>
            <a:r>
              <a:rPr lang="ru-RU" sz="1000" b="1" dirty="0">
                <a:latin typeface="Circe" panose="020B0502020203020203" pitchFamily="34" charset="-52"/>
                <a:cs typeface="Arial" panose="020B0604020202020204" pitchFamily="34" charset="0"/>
              </a:rPr>
              <a:t>от 3,75 до 9,5% годовых</a:t>
            </a:r>
            <a:endParaRPr lang="ru-RU" sz="1000" dirty="0">
              <a:latin typeface="Circe" panose="020B0502020203020203" pitchFamily="34" charset="-52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81A5AE3-D5A1-4351-8099-41B78D53B5F6}"/>
              </a:ext>
            </a:extLst>
          </p:cNvPr>
          <p:cNvSpPr txBox="1"/>
          <p:nvPr/>
        </p:nvSpPr>
        <p:spPr bwMode="auto">
          <a:xfrm>
            <a:off x="319062" y="4049647"/>
            <a:ext cx="2297029" cy="937564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ü"/>
              <a:defRPr/>
            </a:pPr>
            <a:r>
              <a:rPr lang="ru-RU" sz="900" b="0" i="0" u="none" strike="noStrike" cap="none" spc="0" dirty="0">
                <a:solidFill>
                  <a:schemeClr val="tx1"/>
                </a:solidFill>
                <a:latin typeface="circe"/>
                <a:cs typeface="circe"/>
              </a:rPr>
              <a:t>Аннуитетный платеж</a:t>
            </a:r>
            <a:endParaRPr sz="900" b="0" i="0" u="none" strike="noStrike" cap="none" spc="0" dirty="0">
              <a:solidFill>
                <a:schemeClr val="tx1"/>
              </a:solidFill>
              <a:latin typeface="circe"/>
              <a:cs typeface="circe"/>
            </a:endParaRPr>
          </a:p>
          <a:p>
            <a:pPr marL="171450" indent="-171450">
              <a:buFont typeface="Wingdings" panose="05000000000000000000" pitchFamily="2" charset="2"/>
              <a:buChar char="ü"/>
              <a:defRPr/>
            </a:pPr>
            <a:r>
              <a:rPr lang="ru-RU" sz="900" b="0" i="0" u="none" strike="noStrike" cap="none" spc="0" dirty="0">
                <a:solidFill>
                  <a:schemeClr val="tx1"/>
                </a:solidFill>
                <a:latin typeface="circe"/>
                <a:cs typeface="circe"/>
              </a:rPr>
              <a:t>Дифференцированный платеж</a:t>
            </a:r>
            <a:endParaRPr sz="900" b="0" i="0" u="none" strike="noStrike" cap="none" spc="0" dirty="0">
              <a:solidFill>
                <a:schemeClr val="tx1"/>
              </a:solidFill>
              <a:latin typeface="circe"/>
              <a:cs typeface="circe"/>
            </a:endParaRPr>
          </a:p>
          <a:p>
            <a:pPr marL="171450" indent="-171450">
              <a:buFont typeface="Wingdings" panose="05000000000000000000" pitchFamily="2" charset="2"/>
              <a:buChar char="ü"/>
              <a:defRPr/>
            </a:pPr>
            <a:r>
              <a:rPr lang="ru-RU" sz="900" b="0" i="0" u="none" strike="noStrike" cap="none" spc="0" dirty="0">
                <a:solidFill>
                  <a:schemeClr val="tx1"/>
                </a:solidFill>
                <a:latin typeface="circe"/>
                <a:cs typeface="circe"/>
              </a:rPr>
              <a:t>Сезонный график</a:t>
            </a:r>
            <a:endParaRPr sz="900" b="0" i="0" u="none" strike="noStrike" cap="none" spc="0" dirty="0">
              <a:solidFill>
                <a:schemeClr val="tx1"/>
              </a:solidFill>
              <a:latin typeface="circe"/>
              <a:cs typeface="circe"/>
            </a:endParaRPr>
          </a:p>
          <a:p>
            <a:pPr marL="171450" indent="-171450" algn="l">
              <a:buFont typeface="Wingdings" panose="05000000000000000000" pitchFamily="2" charset="2"/>
              <a:buChar char="ü"/>
              <a:defRPr/>
            </a:pPr>
            <a:r>
              <a:rPr lang="ru-RU" sz="900" b="0" i="0" u="none" strike="noStrike" cap="none" spc="0" dirty="0">
                <a:solidFill>
                  <a:schemeClr val="tx1"/>
                </a:solidFill>
                <a:latin typeface="circe"/>
                <a:cs typeface="circe"/>
              </a:rPr>
              <a:t>Возможно предоставление отсрочки по выплате основного долга до 3 месяцев</a:t>
            </a:r>
            <a:endParaRPr sz="900" b="0" i="0" u="none" strike="noStrike" cap="none" spc="0" dirty="0">
              <a:solidFill>
                <a:schemeClr val="tx1"/>
              </a:solidFill>
              <a:latin typeface="circe"/>
              <a:cs typeface="circe"/>
            </a:endParaRPr>
          </a:p>
        </p:txBody>
      </p:sp>
    </p:spTree>
    <p:extLst>
      <p:ext uri="{BB962C8B-B14F-4D97-AF65-F5344CB8AC3E}">
        <p14:creationId xmlns:p14="http://schemas.microsoft.com/office/powerpoint/2010/main" val="23473657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3">
            <a:lum/>
          </a:blip>
          <a:srcRect l="980" r="980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54" b="3531"/>
          <a:stretch/>
        </p:blipFill>
        <p:spPr>
          <a:xfrm>
            <a:off x="3641084" y="771550"/>
            <a:ext cx="5539428" cy="4392488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580" b="73693"/>
          <a:stretch/>
        </p:blipFill>
        <p:spPr bwMode="auto">
          <a:xfrm>
            <a:off x="1" y="-60764"/>
            <a:ext cx="9180512" cy="5204264"/>
          </a:xfrm>
          <a:prstGeom prst="rect">
            <a:avLst/>
          </a:prstGeom>
        </p:spPr>
      </p:pic>
      <p:sp>
        <p:nvSpPr>
          <p:cNvPr id="442778782" name="TextBox 1"/>
          <p:cNvSpPr txBox="1"/>
          <p:nvPr/>
        </p:nvSpPr>
        <p:spPr bwMode="auto">
          <a:xfrm>
            <a:off x="366083" y="443472"/>
            <a:ext cx="3662735" cy="1332872"/>
          </a:xfrm>
          <a:prstGeom prst="rect">
            <a:avLst/>
          </a:prstGeom>
          <a:noFill/>
        </p:spPr>
        <p:txBody>
          <a:bodyPr wrap="square" lIns="77923" tIns="38961" rIns="77923" bIns="38961" rtlCol="0">
            <a:spAutoFit/>
          </a:bodyPr>
          <a:lstStyle/>
          <a:p>
            <a:pPr>
              <a:lnSpc>
                <a:spcPts val="1099"/>
              </a:lnSpc>
              <a:defRPr/>
            </a:pPr>
            <a:r>
              <a:rPr lang="ru-RU" sz="900" b="1" i="0" u="none" strike="noStrike" cap="none" spc="0" dirty="0">
                <a:latin typeface="circe"/>
                <a:cs typeface="circe"/>
              </a:rPr>
              <a:t>ДЛЯ СМСП, ЗАРЕГИСТРИРОВАННОГО </a:t>
            </a:r>
            <a:endParaRPr sz="900" b="1" i="0" u="none" strike="noStrike" cap="none" spc="0" dirty="0">
              <a:latin typeface="circe"/>
              <a:cs typeface="circe"/>
            </a:endParaRPr>
          </a:p>
          <a:p>
            <a:pPr>
              <a:lnSpc>
                <a:spcPts val="1099"/>
              </a:lnSpc>
              <a:defRPr/>
            </a:pPr>
            <a:r>
              <a:rPr lang="ru-RU" sz="900" b="1" dirty="0">
                <a:latin typeface="circe"/>
                <a:cs typeface="circe"/>
              </a:rPr>
              <a:t>БОЛЕЕ</a:t>
            </a:r>
            <a:r>
              <a:rPr lang="ru-RU" sz="900" b="1" i="0" u="none" strike="noStrike" cap="none" spc="0" dirty="0">
                <a:latin typeface="circe"/>
                <a:cs typeface="circe"/>
              </a:rPr>
              <a:t> 12 МЕСЯЦЕВ </a:t>
            </a:r>
            <a:r>
              <a:rPr lang="ru-RU" sz="900" b="1" dirty="0">
                <a:latin typeface="circe"/>
                <a:ea typeface="Verdana"/>
                <a:cs typeface="circe"/>
              </a:rPr>
              <a:t> </a:t>
            </a:r>
            <a:endParaRPr sz="900" b="1" dirty="0">
              <a:latin typeface="circe"/>
              <a:cs typeface="circe"/>
            </a:endParaRPr>
          </a:p>
          <a:p>
            <a:pPr>
              <a:lnSpc>
                <a:spcPts val="1099"/>
              </a:lnSpc>
              <a:defRPr/>
            </a:pPr>
            <a:endParaRPr sz="900" b="1" dirty="0">
              <a:latin typeface="circe"/>
              <a:cs typeface="circe"/>
            </a:endParaRPr>
          </a:p>
          <a:p>
            <a:pPr>
              <a:lnSpc>
                <a:spcPct val="150000"/>
              </a:lnSpc>
              <a:defRPr/>
            </a:pPr>
            <a:r>
              <a:rPr lang="ru-RU" sz="1800" b="1" i="0" u="none" strike="noStrike" cap="none" spc="0" dirty="0">
                <a:solidFill>
                  <a:srgbClr val="562211"/>
                </a:solidFill>
                <a:latin typeface="circe"/>
                <a:cs typeface="circe"/>
              </a:rPr>
              <a:t>ЭКСПРЕСС </a:t>
            </a:r>
          </a:p>
          <a:p>
            <a:pPr>
              <a:lnSpc>
                <a:spcPct val="150000"/>
              </a:lnSpc>
              <a:defRPr/>
            </a:pPr>
            <a:r>
              <a:rPr lang="ru-RU" sz="1800" b="1" i="0" u="none" strike="noStrike" cap="none" spc="0" dirty="0">
                <a:solidFill>
                  <a:srgbClr val="562211"/>
                </a:solidFill>
                <a:latin typeface="circe"/>
                <a:cs typeface="circe"/>
              </a:rPr>
              <a:t>ПОДДЕРЖКА</a:t>
            </a:r>
            <a:endParaRPr sz="1800" b="1" dirty="0">
              <a:solidFill>
                <a:srgbClr val="562211"/>
              </a:solidFill>
              <a:latin typeface="circe"/>
              <a:cs typeface="circe"/>
            </a:endParaRPr>
          </a:p>
        </p:txBody>
      </p:sp>
      <p:sp>
        <p:nvSpPr>
          <p:cNvPr id="1638000685" name="TextBox 3"/>
          <p:cNvSpPr txBox="1"/>
          <p:nvPr/>
        </p:nvSpPr>
        <p:spPr bwMode="auto">
          <a:xfrm>
            <a:off x="3679458" y="435976"/>
            <a:ext cx="3026783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100" dirty="0">
                <a:solidFill>
                  <a:srgbClr val="572111"/>
                </a:solidFill>
                <a:latin typeface="circe"/>
                <a:cs typeface="circe"/>
              </a:rPr>
              <a:t>Сумма займа</a:t>
            </a:r>
            <a:endParaRPr sz="1100" dirty="0">
              <a:solidFill>
                <a:srgbClr val="572111"/>
              </a:solidFill>
              <a:latin typeface="circe"/>
              <a:cs typeface="circe"/>
            </a:endParaRPr>
          </a:p>
          <a:p>
            <a:pPr>
              <a:defRPr/>
            </a:pPr>
            <a:r>
              <a:rPr lang="ru-RU" sz="1300" b="1" i="0" u="none" strike="noStrike" cap="none" spc="0" dirty="0">
                <a:latin typeface="circe"/>
                <a:cs typeface="circe"/>
              </a:rPr>
              <a:t>до</a:t>
            </a:r>
            <a:r>
              <a:rPr lang="ru-RU" sz="1200" b="1" i="0" u="none" strike="noStrike" cap="none" spc="0" dirty="0">
                <a:latin typeface="circe"/>
                <a:cs typeface="circe"/>
              </a:rPr>
              <a:t> 500 000 рублей</a:t>
            </a:r>
          </a:p>
          <a:p>
            <a:pPr>
              <a:defRPr/>
            </a:pPr>
            <a:endParaRPr lang="ru-RU" sz="1000" dirty="0">
              <a:latin typeface="circe"/>
              <a:cs typeface="circe"/>
            </a:endParaRPr>
          </a:p>
          <a:p>
            <a:pPr>
              <a:defRPr/>
            </a:pPr>
            <a:r>
              <a:rPr lang="ru-RU" sz="1100" dirty="0">
                <a:solidFill>
                  <a:srgbClr val="572111"/>
                </a:solidFill>
                <a:latin typeface="circe"/>
                <a:cs typeface="circe"/>
              </a:rPr>
              <a:t>Срок займа</a:t>
            </a:r>
            <a:endParaRPr sz="1100" dirty="0">
              <a:solidFill>
                <a:srgbClr val="572111"/>
              </a:solidFill>
              <a:latin typeface="circe"/>
              <a:cs typeface="circe"/>
            </a:endParaRPr>
          </a:p>
          <a:p>
            <a:pPr>
              <a:defRPr/>
            </a:pPr>
            <a:r>
              <a:rPr lang="ru-RU" sz="1300" b="1" i="0" u="none" strike="noStrike" cap="none" spc="0" dirty="0">
                <a:latin typeface="circe"/>
                <a:cs typeface="circe"/>
              </a:rPr>
              <a:t>до 24 месяцев</a:t>
            </a:r>
            <a:br>
              <a:rPr lang="ru-RU" sz="1000" dirty="0">
                <a:latin typeface="circe"/>
                <a:cs typeface="circe"/>
              </a:rPr>
            </a:br>
            <a:endParaRPr sz="1000" dirty="0">
              <a:latin typeface="circe"/>
              <a:cs typeface="circe"/>
            </a:endParaRPr>
          </a:p>
        </p:txBody>
      </p:sp>
      <p:sp>
        <p:nvSpPr>
          <p:cNvPr id="18126495" name="TextBox 4"/>
          <p:cNvSpPr txBox="1"/>
          <p:nvPr/>
        </p:nvSpPr>
        <p:spPr bwMode="auto">
          <a:xfrm>
            <a:off x="366083" y="1994794"/>
            <a:ext cx="3313375" cy="2743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200" b="1" i="0" u="none" strike="noStrike" cap="none" spc="0" dirty="0">
                <a:solidFill>
                  <a:srgbClr val="FF7715"/>
                </a:solidFill>
                <a:latin typeface="CIRCE"/>
                <a:cs typeface="CIRCE"/>
              </a:rPr>
              <a:t>ОБЕСПЕЧЕНИЕ</a:t>
            </a:r>
            <a:endParaRPr dirty="0">
              <a:solidFill>
                <a:srgbClr val="FF7715"/>
              </a:solidFill>
              <a:latin typeface="CIRCE"/>
              <a:cs typeface="CIRCE"/>
            </a:endParaRPr>
          </a:p>
        </p:txBody>
      </p:sp>
      <p:sp>
        <p:nvSpPr>
          <p:cNvPr id="1888162774" name="TextBox 5"/>
          <p:cNvSpPr txBox="1"/>
          <p:nvPr/>
        </p:nvSpPr>
        <p:spPr bwMode="auto">
          <a:xfrm>
            <a:off x="591418" y="2214836"/>
            <a:ext cx="3602559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  <a:defRPr/>
            </a:pPr>
            <a:r>
              <a:rPr lang="ru-RU" sz="1100" b="0" i="0" u="none" strike="noStrike" cap="none" spc="0" dirty="0">
                <a:solidFill>
                  <a:schemeClr val="tx1"/>
                </a:solidFill>
                <a:latin typeface="circe"/>
                <a:cs typeface="circe"/>
              </a:rPr>
              <a:t>Залоговое обеспечение </a:t>
            </a:r>
            <a:r>
              <a:rPr lang="ru-RU" sz="1100" b="1" i="0" u="none" strike="noStrike" cap="none" spc="0" dirty="0">
                <a:solidFill>
                  <a:schemeClr val="tx1"/>
                </a:solidFill>
                <a:latin typeface="circe"/>
                <a:cs typeface="circe"/>
              </a:rPr>
              <a:t>не требуется</a:t>
            </a:r>
            <a:endParaRPr sz="1100" b="1" i="0" u="none" strike="noStrike" cap="none" spc="0" dirty="0">
              <a:solidFill>
                <a:srgbClr val="FF0000"/>
              </a:solidFill>
              <a:latin typeface="circe"/>
              <a:cs typeface="circe"/>
            </a:endParaRPr>
          </a:p>
          <a:p>
            <a:pPr>
              <a:spcAft>
                <a:spcPts val="600"/>
              </a:spcAft>
              <a:defRPr/>
            </a:pPr>
            <a:r>
              <a:rPr lang="ru-RU" sz="1100" b="0" i="0" u="none" strike="noStrike" cap="none" spc="0" dirty="0">
                <a:solidFill>
                  <a:schemeClr val="tx1"/>
                </a:solidFill>
                <a:latin typeface="circe"/>
                <a:cs typeface="circe"/>
              </a:rPr>
              <a:t>Для ЮЛ: поручительство учредителей </a:t>
            </a:r>
          </a:p>
          <a:p>
            <a:pPr>
              <a:spcAft>
                <a:spcPts val="600"/>
              </a:spcAft>
              <a:defRPr/>
            </a:pPr>
            <a:r>
              <a:rPr lang="ru-RU" sz="1100" b="0" i="0" u="none" strike="noStrike" cap="none" spc="0" dirty="0">
                <a:solidFill>
                  <a:schemeClr val="tx1"/>
                </a:solidFill>
                <a:latin typeface="circe"/>
                <a:cs typeface="circe"/>
              </a:rPr>
              <a:t>Для ИП: поручительство супруга/супруги  </a:t>
            </a:r>
            <a:endParaRPr sz="1100" b="0" dirty="0">
              <a:latin typeface="circe"/>
              <a:cs typeface="circe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67749" y="443472"/>
            <a:ext cx="279805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050" dirty="0">
                <a:solidFill>
                  <a:srgbClr val="572111"/>
                </a:solidFill>
                <a:latin typeface="circe"/>
                <a:cs typeface="circe"/>
              </a:rPr>
              <a:t>Ставка</a:t>
            </a:r>
            <a:endParaRPr lang="ru-RU" sz="900" dirty="0">
              <a:solidFill>
                <a:srgbClr val="572111"/>
              </a:solidFill>
              <a:latin typeface="Times New Roman"/>
              <a:cs typeface="Times New Roman"/>
            </a:endParaRPr>
          </a:p>
          <a:p>
            <a:pPr>
              <a:defRPr/>
            </a:pPr>
            <a:r>
              <a:rPr lang="ru-RU" sz="1200" b="1" dirty="0">
                <a:latin typeface="circe"/>
                <a:cs typeface="circe"/>
              </a:rPr>
              <a:t>от 7,5 до 9,5% годовых</a:t>
            </a:r>
          </a:p>
          <a:p>
            <a:pPr>
              <a:defRPr/>
            </a:pPr>
            <a:r>
              <a:rPr lang="ru-RU" sz="900" dirty="0">
                <a:latin typeface="circe"/>
                <a:cs typeface="circe"/>
              </a:rPr>
              <a:t> </a:t>
            </a:r>
          </a:p>
          <a:p>
            <a:pPr>
              <a:defRPr/>
            </a:pPr>
            <a:r>
              <a:rPr lang="ru-RU" sz="1050" dirty="0">
                <a:solidFill>
                  <a:srgbClr val="572111"/>
                </a:solidFill>
                <a:latin typeface="circe"/>
                <a:cs typeface="circe"/>
              </a:rPr>
              <a:t>На какие цели</a:t>
            </a:r>
          </a:p>
          <a:p>
            <a:pPr marL="217793" indent="-217793">
              <a:buFont typeface="Arial"/>
              <a:buChar char="–"/>
              <a:defRPr/>
            </a:pPr>
            <a:r>
              <a:rPr lang="ru-RU" sz="1200" b="1" dirty="0">
                <a:latin typeface="circe"/>
                <a:cs typeface="circe"/>
              </a:rPr>
              <a:t>пополнение оборотных средств</a:t>
            </a:r>
          </a:p>
          <a:p>
            <a:pPr marL="217793" indent="-217793">
              <a:buFont typeface="Arial"/>
              <a:buChar char="–"/>
              <a:defRPr/>
            </a:pPr>
            <a:r>
              <a:rPr lang="ru-RU" sz="1200" b="1" dirty="0">
                <a:latin typeface="circe"/>
                <a:cs typeface="circe"/>
              </a:rPr>
              <a:t>устранение кассовых разрывов</a:t>
            </a:r>
          </a:p>
        </p:txBody>
      </p:sp>
      <p:sp>
        <p:nvSpPr>
          <p:cNvPr id="1542803171" name="TextBox 4"/>
          <p:cNvSpPr txBox="1"/>
          <p:nvPr/>
        </p:nvSpPr>
        <p:spPr bwMode="auto">
          <a:xfrm>
            <a:off x="365295" y="3147555"/>
            <a:ext cx="3314131" cy="2743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200" b="1" i="0" u="none" strike="noStrike" cap="none" spc="0" dirty="0">
                <a:solidFill>
                  <a:srgbClr val="FF7715"/>
                </a:solidFill>
                <a:latin typeface="circe"/>
                <a:cs typeface="circe"/>
              </a:rPr>
              <a:t>ПОРЯДОК ПОГАШЕНИЯ</a:t>
            </a:r>
            <a:endParaRPr dirty="0">
              <a:solidFill>
                <a:srgbClr val="FF7715"/>
              </a:solidFill>
              <a:latin typeface="circe"/>
              <a:cs typeface="circe"/>
            </a:endParaRPr>
          </a:p>
        </p:txBody>
      </p:sp>
      <p:sp>
        <p:nvSpPr>
          <p:cNvPr id="487375569" name="TextBox 487375568"/>
          <p:cNvSpPr txBox="1"/>
          <p:nvPr/>
        </p:nvSpPr>
        <p:spPr bwMode="auto">
          <a:xfrm>
            <a:off x="394217" y="3398771"/>
            <a:ext cx="3287692" cy="264560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>
              <a:defRPr/>
            </a:pPr>
            <a:r>
              <a:rPr lang="ru-RU" sz="1100" b="0" i="0" u="none" strike="noStrike" cap="none" spc="0" dirty="0">
                <a:solidFill>
                  <a:schemeClr val="tx1"/>
                </a:solidFill>
                <a:latin typeface="circe"/>
                <a:cs typeface="circe"/>
              </a:rPr>
              <a:t>Аннуитетный платеж</a:t>
            </a:r>
            <a:endParaRPr sz="1100" b="0" i="0" u="none" strike="noStrike" cap="none" spc="0" dirty="0">
              <a:solidFill>
                <a:schemeClr val="tx1"/>
              </a:solidFill>
              <a:latin typeface="circe"/>
              <a:cs typeface="circe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420090" y="2297091"/>
            <a:ext cx="117322" cy="117322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422487" y="2530533"/>
            <a:ext cx="117322" cy="11732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4601" y="775538"/>
            <a:ext cx="5267511" cy="4856350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420090" y="2780383"/>
            <a:ext cx="117322" cy="11732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2751" y="1546475"/>
            <a:ext cx="1583920" cy="1055947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rcRect l="980" r="980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3" name="Рисунок 2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76" b="88854"/>
          <a:stretch/>
        </p:blipFill>
        <p:spPr bwMode="auto">
          <a:xfrm>
            <a:off x="-36512" y="0"/>
            <a:ext cx="9217024" cy="518457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72" t="-6459" r="6822" b="6459"/>
          <a:stretch/>
        </p:blipFill>
        <p:spPr>
          <a:xfrm>
            <a:off x="0" y="0"/>
            <a:ext cx="9180512" cy="5143500"/>
          </a:xfrm>
          <a:prstGeom prst="rect">
            <a:avLst/>
          </a:prstGeom>
        </p:spPr>
      </p:pic>
      <p:sp>
        <p:nvSpPr>
          <p:cNvPr id="499452262" name="TextBox 1"/>
          <p:cNvSpPr txBox="1"/>
          <p:nvPr/>
        </p:nvSpPr>
        <p:spPr bwMode="auto">
          <a:xfrm>
            <a:off x="709205" y="308469"/>
            <a:ext cx="3663310" cy="874414"/>
          </a:xfrm>
          <a:prstGeom prst="rect">
            <a:avLst/>
          </a:prstGeom>
          <a:noFill/>
        </p:spPr>
        <p:txBody>
          <a:bodyPr wrap="square" lIns="77923" tIns="38961" rIns="77923" bIns="38961" rtlCol="0">
            <a:spAutoFit/>
          </a:bodyPr>
          <a:lstStyle/>
          <a:p>
            <a:pPr>
              <a:lnSpc>
                <a:spcPts val="1099"/>
              </a:lnSpc>
              <a:defRPr/>
            </a:pPr>
            <a:r>
              <a:rPr lang="ru-RU" sz="900" b="1" dirty="0">
                <a:latin typeface="circe"/>
                <a:cs typeface="circe"/>
              </a:rPr>
              <a:t>ДЛЯ ФИЗИЧЕСКИХ ЛИЦ, ПРИМЕНЯЮЩИХ «НАЛОГ НА ПРОФЕССИОНАЛЬНЫЙ ДОХОД» </a:t>
            </a:r>
          </a:p>
          <a:p>
            <a:pPr>
              <a:lnSpc>
                <a:spcPts val="1099"/>
              </a:lnSpc>
              <a:defRPr/>
            </a:pPr>
            <a:r>
              <a:rPr lang="ru-RU" sz="900" b="1" dirty="0">
                <a:latin typeface="circe"/>
                <a:cs typeface="circe"/>
              </a:rPr>
              <a:t>ОТ 1 МЕСЯЦА ДЕЯТЕЛЬНОСТИ</a:t>
            </a:r>
            <a:endParaRPr sz="900" b="1" dirty="0">
              <a:latin typeface="circe"/>
              <a:cs typeface="circe"/>
            </a:endParaRPr>
          </a:p>
          <a:p>
            <a:pPr>
              <a:lnSpc>
                <a:spcPct val="150000"/>
              </a:lnSpc>
              <a:defRPr/>
            </a:pPr>
            <a:r>
              <a:rPr lang="ru-RU" sz="1800" b="1" i="0" u="none" strike="noStrike" cap="none" spc="0" dirty="0">
                <a:solidFill>
                  <a:srgbClr val="FF4A32"/>
                </a:solidFill>
                <a:latin typeface="circe"/>
                <a:cs typeface="circe"/>
              </a:rPr>
              <a:t>САМОЗАНЯТЫЙ</a:t>
            </a:r>
            <a:endParaRPr sz="1800" b="1" dirty="0">
              <a:solidFill>
                <a:srgbClr val="FF4A32"/>
              </a:solidFill>
              <a:latin typeface="circe"/>
              <a:cs typeface="circe"/>
            </a:endParaRPr>
          </a:p>
        </p:txBody>
      </p:sp>
      <p:sp>
        <p:nvSpPr>
          <p:cNvPr id="1621837026" name="TextBox 3"/>
          <p:cNvSpPr txBox="1"/>
          <p:nvPr/>
        </p:nvSpPr>
        <p:spPr bwMode="auto">
          <a:xfrm>
            <a:off x="4277329" y="294276"/>
            <a:ext cx="3026422" cy="110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050" dirty="0">
                <a:solidFill>
                  <a:srgbClr val="465A65"/>
                </a:solidFill>
                <a:latin typeface="circe"/>
                <a:cs typeface="circe"/>
              </a:rPr>
              <a:t>Сумма займа</a:t>
            </a:r>
            <a:endParaRPr sz="1050" dirty="0">
              <a:solidFill>
                <a:srgbClr val="465A65"/>
              </a:solidFill>
              <a:latin typeface="circe"/>
              <a:cs typeface="circe"/>
            </a:endParaRPr>
          </a:p>
          <a:p>
            <a:pPr>
              <a:defRPr/>
            </a:pPr>
            <a:r>
              <a:rPr lang="ru-RU" sz="1200" b="1" i="0" u="none" strike="noStrike" cap="none" spc="0" dirty="0">
                <a:latin typeface="circe"/>
                <a:cs typeface="circe"/>
              </a:rPr>
              <a:t>до 500 000 рублей </a:t>
            </a:r>
            <a:endParaRPr sz="1200" b="1" i="0" u="none" strike="noStrike" cap="none" spc="0" dirty="0">
              <a:latin typeface="circe"/>
              <a:cs typeface="circe"/>
            </a:endParaRPr>
          </a:p>
          <a:p>
            <a:pPr>
              <a:defRPr/>
            </a:pPr>
            <a:endParaRPr lang="ru-RU" sz="1000" dirty="0">
              <a:latin typeface="circe"/>
              <a:cs typeface="circe"/>
            </a:endParaRPr>
          </a:p>
          <a:p>
            <a:pPr>
              <a:defRPr/>
            </a:pPr>
            <a:endParaRPr sz="1000" dirty="0">
              <a:latin typeface="circe"/>
              <a:cs typeface="circe"/>
            </a:endParaRPr>
          </a:p>
          <a:p>
            <a:pPr>
              <a:defRPr/>
            </a:pPr>
            <a:r>
              <a:rPr lang="ru-RU" sz="1100" dirty="0">
                <a:solidFill>
                  <a:srgbClr val="465A65"/>
                </a:solidFill>
                <a:latin typeface="circe"/>
                <a:cs typeface="circe"/>
              </a:rPr>
              <a:t>Срок займа</a:t>
            </a:r>
            <a:endParaRPr sz="1100" dirty="0">
              <a:solidFill>
                <a:srgbClr val="465A65"/>
              </a:solidFill>
              <a:latin typeface="circe"/>
              <a:cs typeface="circe"/>
            </a:endParaRPr>
          </a:p>
          <a:p>
            <a:pPr>
              <a:defRPr/>
            </a:pPr>
            <a:r>
              <a:rPr lang="ru-RU" sz="1200" b="1" i="0" u="none" strike="noStrike" cap="none" spc="0" dirty="0">
                <a:latin typeface="circe"/>
                <a:cs typeface="circe"/>
              </a:rPr>
              <a:t>до 36 месяцев</a:t>
            </a:r>
            <a:endParaRPr sz="1200" b="1" dirty="0">
              <a:latin typeface="circe"/>
              <a:cs typeface="circe"/>
            </a:endParaRPr>
          </a:p>
        </p:txBody>
      </p:sp>
      <p:sp>
        <p:nvSpPr>
          <p:cNvPr id="838015036" name="TextBox 4"/>
          <p:cNvSpPr txBox="1"/>
          <p:nvPr/>
        </p:nvSpPr>
        <p:spPr bwMode="auto">
          <a:xfrm>
            <a:off x="709205" y="1598807"/>
            <a:ext cx="3313339" cy="2743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200" b="1" i="0" u="none" strike="noStrike" cap="none" spc="0" dirty="0">
                <a:solidFill>
                  <a:srgbClr val="365864"/>
                </a:solidFill>
                <a:latin typeface="CIRCE"/>
                <a:cs typeface="CIRCE"/>
              </a:rPr>
              <a:t>ОБЕСПЕЧЕНИЕ</a:t>
            </a:r>
            <a:endParaRPr dirty="0">
              <a:solidFill>
                <a:srgbClr val="365864"/>
              </a:solidFill>
              <a:latin typeface="CIRCE"/>
              <a:cs typeface="CIRCE"/>
            </a:endParaRPr>
          </a:p>
        </p:txBody>
      </p:sp>
      <p:sp>
        <p:nvSpPr>
          <p:cNvPr id="1649380262" name="TextBox 4"/>
          <p:cNvSpPr txBox="1"/>
          <p:nvPr/>
        </p:nvSpPr>
        <p:spPr bwMode="auto">
          <a:xfrm>
            <a:off x="676318" y="3326842"/>
            <a:ext cx="3314095" cy="2743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200" b="1" i="0" u="none" strike="noStrike" cap="none" spc="0" dirty="0">
                <a:solidFill>
                  <a:srgbClr val="365864"/>
                </a:solidFill>
                <a:latin typeface="circe"/>
                <a:cs typeface="circe"/>
              </a:rPr>
              <a:t>ПОРЯДОК ПОГАШЕНИЯ</a:t>
            </a:r>
            <a:endParaRPr dirty="0">
              <a:solidFill>
                <a:srgbClr val="365864"/>
              </a:solidFill>
              <a:latin typeface="circe"/>
              <a:cs typeface="circe"/>
            </a:endParaRPr>
          </a:p>
        </p:txBody>
      </p:sp>
      <p:sp>
        <p:nvSpPr>
          <p:cNvPr id="1567815569" name="TextBox 1567815568"/>
          <p:cNvSpPr txBox="1"/>
          <p:nvPr/>
        </p:nvSpPr>
        <p:spPr bwMode="auto">
          <a:xfrm>
            <a:off x="1036919" y="3633540"/>
            <a:ext cx="3287692" cy="1132041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>
              <a:defRPr/>
            </a:pPr>
            <a:r>
              <a:rPr lang="ru-RU" sz="1100" b="0" i="0" u="none" strike="noStrike" cap="none" spc="0" dirty="0" err="1">
                <a:solidFill>
                  <a:schemeClr val="tx1"/>
                </a:solidFill>
                <a:latin typeface="circe"/>
                <a:cs typeface="circe"/>
              </a:rPr>
              <a:t>Аннуитетный</a:t>
            </a:r>
            <a:r>
              <a:rPr lang="ru-RU" sz="1100" b="0" i="0" u="none" strike="noStrike" cap="none" spc="0" dirty="0">
                <a:solidFill>
                  <a:schemeClr val="tx1"/>
                </a:solidFill>
                <a:latin typeface="circe"/>
                <a:cs typeface="circe"/>
              </a:rPr>
              <a:t> платеж</a:t>
            </a:r>
            <a:endParaRPr sz="1100" b="0" i="0" u="none" strike="noStrike" cap="none" spc="0" dirty="0">
              <a:solidFill>
                <a:schemeClr val="tx1"/>
              </a:solidFill>
              <a:latin typeface="circe"/>
              <a:cs typeface="circe"/>
            </a:endParaRPr>
          </a:p>
          <a:p>
            <a:pPr>
              <a:defRPr/>
            </a:pPr>
            <a:r>
              <a:rPr lang="ru-RU" sz="1100" b="0" i="0" u="none" strike="noStrike" cap="none" spc="0" dirty="0">
                <a:solidFill>
                  <a:schemeClr val="tx1"/>
                </a:solidFill>
                <a:latin typeface="circe"/>
                <a:cs typeface="circe"/>
              </a:rPr>
              <a:t>Дифференцированный платеж</a:t>
            </a:r>
            <a:endParaRPr sz="1100" b="0" i="0" u="none" strike="noStrike" cap="none" spc="0" dirty="0">
              <a:solidFill>
                <a:schemeClr val="tx1"/>
              </a:solidFill>
              <a:latin typeface="circe"/>
              <a:cs typeface="circe"/>
            </a:endParaRPr>
          </a:p>
          <a:p>
            <a:pPr>
              <a:defRPr/>
            </a:pPr>
            <a:r>
              <a:rPr lang="ru-RU" sz="1100" b="0" i="0" u="none" strike="noStrike" cap="none" spc="0" dirty="0">
                <a:solidFill>
                  <a:schemeClr val="tx1"/>
                </a:solidFill>
                <a:latin typeface="circe"/>
                <a:cs typeface="circe"/>
              </a:rPr>
              <a:t>Сезонный график</a:t>
            </a:r>
            <a:endParaRPr sz="1100" b="0" i="0" u="none" strike="noStrike" cap="none" spc="0" dirty="0">
              <a:solidFill>
                <a:schemeClr val="tx1"/>
              </a:solidFill>
              <a:latin typeface="circe"/>
              <a:cs typeface="circe"/>
            </a:endParaRPr>
          </a:p>
          <a:p>
            <a:pPr algn="l">
              <a:defRPr/>
            </a:pPr>
            <a:r>
              <a:rPr lang="ru-RU" sz="1100" b="0" i="0" u="none" strike="noStrike" cap="none" spc="0" dirty="0">
                <a:solidFill>
                  <a:schemeClr val="tx1"/>
                </a:solidFill>
                <a:latin typeface="circe"/>
                <a:cs typeface="circe"/>
              </a:rPr>
              <a:t>Возможно предоставление отсрочки по выплате основного долга до 3 месяцев</a:t>
            </a:r>
            <a:endParaRPr sz="800" b="0" i="0" u="none" strike="noStrike" cap="none" spc="0" dirty="0">
              <a:solidFill>
                <a:schemeClr val="tx1"/>
              </a:solidFill>
              <a:latin typeface="circe"/>
              <a:cs typeface="circe"/>
            </a:endParaRPr>
          </a:p>
        </p:txBody>
      </p:sp>
      <p:sp>
        <p:nvSpPr>
          <p:cNvPr id="417362029" name="TextBox 5"/>
          <p:cNvSpPr txBox="1"/>
          <p:nvPr/>
        </p:nvSpPr>
        <p:spPr bwMode="auto">
          <a:xfrm>
            <a:off x="676318" y="1864945"/>
            <a:ext cx="3601011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100" dirty="0">
                <a:latin typeface="circe"/>
                <a:cs typeface="circe"/>
              </a:rPr>
              <a:t>Подбирается индивидуально в зависимости от суммы микрозайма: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ru-RU" sz="1100" dirty="0">
                <a:latin typeface="circe"/>
                <a:cs typeface="circe"/>
              </a:rPr>
              <a:t>Поручительство платежеспособного ФЛ/ИП/ЮЛ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ru-RU" sz="1100" dirty="0">
                <a:latin typeface="circe"/>
                <a:cs typeface="circe"/>
              </a:rPr>
              <a:t>Залог ликвидного имущества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ru-RU" sz="1100" dirty="0">
                <a:latin typeface="circe"/>
                <a:cs typeface="circe"/>
              </a:rPr>
              <a:t>Без залога и поручительств до 100 000 руб.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565223" y="238459"/>
            <a:ext cx="2084621" cy="1538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100" dirty="0">
                <a:solidFill>
                  <a:srgbClr val="465A65"/>
                </a:solidFill>
                <a:latin typeface="circe"/>
                <a:cs typeface="circe"/>
              </a:rPr>
              <a:t>Ставка</a:t>
            </a:r>
            <a:endParaRPr lang="ru-RU" sz="1100" dirty="0">
              <a:solidFill>
                <a:srgbClr val="465A65"/>
              </a:solidFill>
              <a:latin typeface="Times New Roman"/>
              <a:cs typeface="Times New Roman"/>
            </a:endParaRPr>
          </a:p>
          <a:p>
            <a:pPr>
              <a:defRPr/>
            </a:pPr>
            <a:r>
              <a:rPr lang="ru-RU" sz="1200" b="1" dirty="0">
                <a:latin typeface="circe"/>
                <a:cs typeface="circe"/>
              </a:rPr>
              <a:t>от 3,75 до 9,5% годовых</a:t>
            </a:r>
            <a:endParaRPr lang="ru-RU" sz="1000" dirty="0">
              <a:latin typeface="circe"/>
              <a:cs typeface="circe"/>
            </a:endParaRPr>
          </a:p>
          <a:p>
            <a:pPr>
              <a:defRPr/>
            </a:pPr>
            <a:r>
              <a:rPr lang="ru-RU" sz="1000" dirty="0">
                <a:latin typeface="circe"/>
                <a:cs typeface="circe"/>
              </a:rPr>
              <a:t> </a:t>
            </a:r>
          </a:p>
          <a:p>
            <a:pPr>
              <a:defRPr/>
            </a:pPr>
            <a:endParaRPr lang="ru-RU" sz="1000" dirty="0">
              <a:latin typeface="circe"/>
              <a:cs typeface="circe"/>
            </a:endParaRPr>
          </a:p>
          <a:p>
            <a:pPr>
              <a:defRPr/>
            </a:pPr>
            <a:r>
              <a:rPr lang="ru-RU" sz="1100" dirty="0">
                <a:solidFill>
                  <a:srgbClr val="465A65"/>
                </a:solidFill>
                <a:latin typeface="circe"/>
                <a:cs typeface="circe"/>
              </a:rPr>
              <a:t>На какие цели</a:t>
            </a:r>
          </a:p>
          <a:p>
            <a:pPr>
              <a:defRPr/>
            </a:pPr>
            <a:r>
              <a:rPr lang="ru-RU" sz="1000" b="1" dirty="0">
                <a:latin typeface="circe"/>
                <a:cs typeface="circe"/>
              </a:rPr>
              <a:t>На организацию и развитие деятельности, связанной с получением профессионального дохода</a:t>
            </a:r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884515" y="3716281"/>
            <a:ext cx="117322" cy="117322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884515" y="3934743"/>
            <a:ext cx="117322" cy="11732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884515" y="4142202"/>
            <a:ext cx="117322" cy="117322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885943" y="4353356"/>
            <a:ext cx="117322" cy="11732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62" t="13539" r="17905" b="3136"/>
          <a:stretch/>
        </p:blipFill>
        <p:spPr>
          <a:xfrm>
            <a:off x="5877072" y="2683789"/>
            <a:ext cx="3258017" cy="245516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407"/>
          <a:stretch/>
        </p:blipFill>
        <p:spPr>
          <a:xfrm>
            <a:off x="-56175" y="2787774"/>
            <a:ext cx="3404039" cy="2385221"/>
          </a:xfrm>
          <a:prstGeom prst="rect">
            <a:avLst/>
          </a:prstGeom>
        </p:spPr>
      </p:pic>
      <p:sp>
        <p:nvSpPr>
          <p:cNvPr id="708336182" name="TextBox 1"/>
          <p:cNvSpPr txBox="1"/>
          <p:nvPr/>
        </p:nvSpPr>
        <p:spPr bwMode="auto">
          <a:xfrm>
            <a:off x="468144" y="339502"/>
            <a:ext cx="4391888" cy="735275"/>
          </a:xfrm>
          <a:prstGeom prst="rect">
            <a:avLst/>
          </a:prstGeom>
          <a:noFill/>
        </p:spPr>
        <p:txBody>
          <a:bodyPr wrap="square" lIns="77924" tIns="38962" rIns="77924" bIns="38962" rtlCol="0">
            <a:spAutoFit/>
          </a:bodyPr>
          <a:lstStyle/>
          <a:p>
            <a:pPr marL="0" marR="0" lvl="0" indent="0" algn="l" defTabSz="779250">
              <a:lnSpc>
                <a:spcPts val="10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900" b="1" i="0" u="none" strike="noStrike" cap="none" spc="0" dirty="0">
                <a:ln>
                  <a:noFill/>
                </a:ln>
                <a:latin typeface="circe"/>
                <a:ea typeface="Verdana"/>
                <a:cs typeface="circe"/>
              </a:rPr>
              <a:t> </a:t>
            </a:r>
            <a:endParaRPr sz="900" b="1" i="0" u="none" strike="noStrike" cap="none" spc="0" dirty="0">
              <a:ln>
                <a:noFill/>
              </a:ln>
              <a:latin typeface="circe"/>
              <a:cs typeface="circe"/>
            </a:endParaRPr>
          </a:p>
          <a:p>
            <a:pPr marL="0" marR="0" lvl="0" indent="0" algn="l" defTabSz="7792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000" b="1" i="0" u="none" strike="noStrike" cap="none" spc="0" dirty="0">
                <a:ln>
                  <a:noFill/>
                </a:ln>
                <a:solidFill>
                  <a:srgbClr val="FF4F5A"/>
                </a:solidFill>
                <a:latin typeface="circe"/>
                <a:ea typeface="Verdana"/>
                <a:cs typeface="circe"/>
              </a:rPr>
              <a:t>СПЕЦИАЛЬНЫЕ ПРОГРАММЫ</a:t>
            </a:r>
            <a:endParaRPr dirty="0">
              <a:solidFill>
                <a:srgbClr val="FF4F5A"/>
              </a:solidFill>
              <a:latin typeface="circe"/>
              <a:cs typeface="circe"/>
            </a:endParaRPr>
          </a:p>
          <a:p>
            <a:pPr marL="0" marR="0" lvl="0" indent="0" algn="l" defTabSz="77925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sz="900" b="1" i="0" u="none" strike="noStrike" cap="none" spc="0" dirty="0">
              <a:ln>
                <a:noFill/>
              </a:ln>
              <a:latin typeface="circe"/>
              <a:cs typeface="circe"/>
            </a:endParaRPr>
          </a:p>
        </p:txBody>
      </p:sp>
      <p:sp>
        <p:nvSpPr>
          <p:cNvPr id="1806562096" name="TextBox 4"/>
          <p:cNvSpPr txBox="1"/>
          <p:nvPr/>
        </p:nvSpPr>
        <p:spPr bwMode="auto">
          <a:xfrm>
            <a:off x="449641" y="938360"/>
            <a:ext cx="3564631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100" b="1" i="0" u="none" strike="noStrike" cap="none" spc="0" dirty="0">
                <a:solidFill>
                  <a:srgbClr val="FF4F5A"/>
                </a:solidFill>
                <a:latin typeface="Circe" panose="020B0502020203020203" pitchFamily="34" charset="-52"/>
                <a:cs typeface="ARIAL"/>
              </a:rPr>
              <a:t>IT-ТЕХНОЛОГИИ</a:t>
            </a:r>
            <a:endParaRPr sz="1100" b="1" i="0" u="none" strike="noStrike" cap="none" spc="0" dirty="0">
              <a:solidFill>
                <a:srgbClr val="FF4F5A"/>
              </a:solidFill>
              <a:latin typeface="Circe" panose="020B0502020203020203" pitchFamily="34" charset="-52"/>
              <a:cs typeface="ARIAL"/>
            </a:endParaRPr>
          </a:p>
          <a:p>
            <a:pPr>
              <a:defRPr/>
            </a:pPr>
            <a:r>
              <a:rPr lang="ru-RU" sz="1100" b="0" i="0" u="none" strike="noStrike" cap="none" spc="0" dirty="0">
                <a:latin typeface="Circe" panose="020B0502020203020203" pitchFamily="34" charset="-52"/>
                <a:cs typeface="ARIAL"/>
              </a:rPr>
              <a:t>Для субъектов МСП, осуществляющих </a:t>
            </a:r>
          </a:p>
          <a:p>
            <a:pPr>
              <a:defRPr/>
            </a:pPr>
            <a:r>
              <a:rPr lang="ru-RU" sz="1100" b="0" i="0" u="none" strike="noStrike" cap="none" spc="0" dirty="0">
                <a:latin typeface="Circe" panose="020B0502020203020203" pitchFamily="34" charset="-52"/>
                <a:cs typeface="ARIAL"/>
              </a:rPr>
              <a:t>деятельность в области </a:t>
            </a:r>
          </a:p>
          <a:p>
            <a:pPr>
              <a:defRPr/>
            </a:pPr>
            <a:r>
              <a:rPr lang="ru-RU" sz="1100" b="0" i="0" u="none" strike="noStrike" cap="none" spc="0" dirty="0">
                <a:latin typeface="Circe" panose="020B0502020203020203" pitchFamily="34" charset="-52"/>
                <a:cs typeface="ARIAL"/>
              </a:rPr>
              <a:t>информационных технологий</a:t>
            </a:r>
            <a:endParaRPr sz="1100" b="0" i="0" u="none" strike="noStrike" cap="none" spc="0" dirty="0">
              <a:latin typeface="Circe" panose="020B0502020203020203" pitchFamily="34" charset="-52"/>
              <a:cs typeface="ARIAL"/>
            </a:endParaRPr>
          </a:p>
          <a:p>
            <a:pPr>
              <a:defRPr/>
            </a:pPr>
            <a:r>
              <a:rPr lang="ru-RU" sz="1100" b="0" i="0" u="none" strike="noStrike" cap="none" spc="0" dirty="0">
                <a:latin typeface="Circe" panose="020B0502020203020203" pitchFamily="34" charset="-52"/>
                <a:cs typeface="ARIAL"/>
              </a:rPr>
              <a:t> </a:t>
            </a:r>
            <a:endParaRPr sz="1100" b="0" i="0" u="none" strike="noStrike" cap="none" spc="0" dirty="0">
              <a:latin typeface="Circe" panose="020B0502020203020203" pitchFamily="34" charset="-52"/>
              <a:cs typeface="ARIAL"/>
            </a:endParaRPr>
          </a:p>
          <a:p>
            <a:pPr>
              <a:defRPr/>
            </a:pPr>
            <a:r>
              <a:rPr lang="ru-RU" sz="1100" b="1" dirty="0">
                <a:solidFill>
                  <a:srgbClr val="385A64"/>
                </a:solidFill>
                <a:latin typeface="Circe" panose="020B0502020203020203" pitchFamily="34" charset="-52"/>
                <a:cs typeface="ARIAL"/>
              </a:rPr>
              <a:t>до 5 млн. руб.</a:t>
            </a:r>
            <a:endParaRPr sz="1100" b="1" dirty="0">
              <a:solidFill>
                <a:srgbClr val="385A64"/>
              </a:solidFill>
              <a:latin typeface="Circe" panose="020B0502020203020203" pitchFamily="34" charset="-52"/>
              <a:cs typeface="ARIAL"/>
            </a:endParaRPr>
          </a:p>
          <a:p>
            <a:pPr>
              <a:defRPr/>
            </a:pPr>
            <a:r>
              <a:rPr lang="ru-RU" sz="1100" b="1" dirty="0">
                <a:solidFill>
                  <a:srgbClr val="385A64"/>
                </a:solidFill>
                <a:latin typeface="Circe" panose="020B0502020203020203" pitchFamily="34" charset="-52"/>
                <a:cs typeface="ARIAL"/>
              </a:rPr>
              <a:t>5% годовых</a:t>
            </a:r>
            <a:endParaRPr sz="1100" b="1" dirty="0">
              <a:solidFill>
                <a:srgbClr val="385A64"/>
              </a:solidFill>
              <a:latin typeface="Circe" panose="020B0502020203020203" pitchFamily="34" charset="-52"/>
              <a:cs typeface="ARIAL"/>
            </a:endParaRPr>
          </a:p>
        </p:txBody>
      </p:sp>
      <p:sp>
        <p:nvSpPr>
          <p:cNvPr id="992577837" name="TextBox 4"/>
          <p:cNvSpPr txBox="1"/>
          <p:nvPr/>
        </p:nvSpPr>
        <p:spPr bwMode="auto">
          <a:xfrm>
            <a:off x="6430525" y="869235"/>
            <a:ext cx="252028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100" b="1" i="0" u="none" strike="noStrike" cap="none" spc="0" dirty="0">
                <a:solidFill>
                  <a:srgbClr val="FF4F5A"/>
                </a:solidFill>
                <a:latin typeface="Circe" panose="020B0502020203020203" pitchFamily="34" charset="-52"/>
                <a:cs typeface="ARIAL"/>
              </a:rPr>
              <a:t>ЛОГИСТИКА</a:t>
            </a:r>
            <a:endParaRPr sz="1100" b="1" i="0" u="none" strike="noStrike" cap="none" spc="0" dirty="0">
              <a:solidFill>
                <a:srgbClr val="FF4F5A"/>
              </a:solidFill>
              <a:latin typeface="Circe" panose="020B0502020203020203" pitchFamily="34" charset="-52"/>
              <a:cs typeface="ARIAL"/>
            </a:endParaRPr>
          </a:p>
          <a:p>
            <a:pPr>
              <a:defRPr/>
            </a:pPr>
            <a:r>
              <a:rPr lang="ru-RU" sz="1100" b="0" i="0" u="none" strike="noStrike" cap="none" spc="0" dirty="0">
                <a:latin typeface="Circe" panose="020B0502020203020203" pitchFamily="34" charset="-52"/>
                <a:cs typeface="ARIAL"/>
              </a:rPr>
              <a:t>Для субъектов МСП, выстраивающих новые логистические связи;</a:t>
            </a:r>
          </a:p>
          <a:p>
            <a:pPr>
              <a:defRPr/>
            </a:pPr>
            <a:r>
              <a:rPr lang="ru-RU" sz="1100" b="0" i="0" u="none" strike="noStrike" cap="none" spc="0" dirty="0">
                <a:latin typeface="Circe" panose="020B0502020203020203" pitchFamily="34" charset="-52"/>
                <a:cs typeface="ARIAL"/>
              </a:rPr>
              <a:t>Для субъектов МСП, осуществляющих деятельность в сфере транспортных услуг и транспортно</a:t>
            </a:r>
            <a:r>
              <a:rPr lang="ru-RU" sz="1100" dirty="0">
                <a:latin typeface="Circe" panose="020B0502020203020203" pitchFamily="34" charset="-52"/>
                <a:cs typeface="ARIAL"/>
              </a:rPr>
              <a:t>й обработки грузов </a:t>
            </a:r>
            <a:endParaRPr lang="ru-RU" sz="1100" b="0" i="0" u="none" strike="noStrike" cap="none" spc="0" dirty="0">
              <a:latin typeface="Circe" panose="020B0502020203020203" pitchFamily="34" charset="-52"/>
              <a:cs typeface="ARIAL"/>
            </a:endParaRPr>
          </a:p>
          <a:p>
            <a:pPr>
              <a:defRPr/>
            </a:pPr>
            <a:endParaRPr lang="ru-RU" sz="1100" b="0" i="0" u="none" strike="noStrike" cap="none" spc="0" dirty="0">
              <a:latin typeface="Circe" panose="020B0502020203020203" pitchFamily="34" charset="-52"/>
              <a:cs typeface="ARIAL"/>
            </a:endParaRPr>
          </a:p>
          <a:p>
            <a:pPr>
              <a:defRPr/>
            </a:pPr>
            <a:r>
              <a:rPr lang="ru-RU" sz="1100" b="1" i="0" u="none" strike="noStrike" cap="none" spc="0" dirty="0">
                <a:solidFill>
                  <a:srgbClr val="385A64"/>
                </a:solidFill>
                <a:latin typeface="Circe" panose="020B0502020203020203" pitchFamily="34" charset="-52"/>
                <a:cs typeface="ARIAL"/>
              </a:rPr>
              <a:t>до 5 млн. руб.</a:t>
            </a:r>
            <a:endParaRPr sz="1100" b="1" i="0" u="none" strike="noStrike" cap="none" spc="0" dirty="0">
              <a:solidFill>
                <a:srgbClr val="385A64"/>
              </a:solidFill>
              <a:latin typeface="Circe" panose="020B0502020203020203" pitchFamily="34" charset="-52"/>
              <a:cs typeface="ARIAL"/>
            </a:endParaRPr>
          </a:p>
          <a:p>
            <a:pPr>
              <a:defRPr/>
            </a:pPr>
            <a:r>
              <a:rPr lang="ru-RU" sz="1100" b="1" i="0" u="none" strike="noStrike" cap="none" spc="0" dirty="0">
                <a:solidFill>
                  <a:srgbClr val="385A64"/>
                </a:solidFill>
                <a:latin typeface="Circe" panose="020B0502020203020203" pitchFamily="34" charset="-52"/>
                <a:cs typeface="ARIAL"/>
              </a:rPr>
              <a:t>7% годовых</a:t>
            </a:r>
            <a:endParaRPr lang="ru-RU" sz="1100" b="0" i="0" u="none" strike="noStrike" cap="none" spc="0" dirty="0">
              <a:solidFill>
                <a:srgbClr val="385A64"/>
              </a:solidFill>
              <a:latin typeface="Circe" panose="020B0502020203020203" pitchFamily="34" charset="-52"/>
              <a:cs typeface="ARIAL"/>
            </a:endParaRPr>
          </a:p>
        </p:txBody>
      </p:sp>
      <p:sp>
        <p:nvSpPr>
          <p:cNvPr id="5" name="TextBox 4"/>
          <p:cNvSpPr txBox="1"/>
          <p:nvPr/>
        </p:nvSpPr>
        <p:spPr bwMode="auto">
          <a:xfrm>
            <a:off x="3480412" y="923029"/>
            <a:ext cx="2880320" cy="127727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100" b="1" i="0" u="none" strike="noStrike" cap="none" spc="0" dirty="0">
                <a:solidFill>
                  <a:srgbClr val="FF4F5A"/>
                </a:solidFill>
                <a:latin typeface="Circe" panose="020B0502020203020203" pitchFamily="34" charset="-52"/>
                <a:cs typeface="ARIAL"/>
              </a:rPr>
              <a:t>ПРОИЗВОДИТЕЛЬ</a:t>
            </a:r>
            <a:endParaRPr sz="1100" b="1" i="0" u="none" strike="noStrike" cap="none" spc="0" dirty="0">
              <a:solidFill>
                <a:srgbClr val="FF4F5A"/>
              </a:solidFill>
              <a:latin typeface="Circe" panose="020B0502020203020203" pitchFamily="34" charset="-52"/>
              <a:cs typeface="ARIAL"/>
            </a:endParaRPr>
          </a:p>
          <a:p>
            <a:pPr>
              <a:defRPr/>
            </a:pPr>
            <a:r>
              <a:rPr lang="ru-RU" sz="1100" b="0" i="0" u="none" strike="noStrike" cap="none" spc="0" dirty="0">
                <a:latin typeface="Circe" panose="020B0502020203020203" pitchFamily="34" charset="-52"/>
                <a:cs typeface="ARIAL"/>
              </a:rPr>
              <a:t>Для субъектов МСП, деятельность которых </a:t>
            </a:r>
          </a:p>
          <a:p>
            <a:pPr>
              <a:defRPr/>
            </a:pPr>
            <a:r>
              <a:rPr lang="ru-RU" sz="1100" b="0" i="0" u="none" strike="noStrike" cap="none" spc="0" dirty="0">
                <a:latin typeface="Circe" panose="020B0502020203020203" pitchFamily="34" charset="-52"/>
                <a:cs typeface="ARIAL"/>
              </a:rPr>
              <a:t>осуществляется в сфере обрабатывающего </a:t>
            </a:r>
          </a:p>
          <a:p>
            <a:pPr>
              <a:defRPr/>
            </a:pPr>
            <a:r>
              <a:rPr lang="ru-RU" sz="1100" b="0" i="0" u="none" strike="noStrike" cap="none" spc="0" dirty="0">
                <a:latin typeface="Circe" panose="020B0502020203020203" pitchFamily="34" charset="-52"/>
                <a:cs typeface="ARIAL"/>
              </a:rPr>
              <a:t>производства </a:t>
            </a:r>
            <a:endParaRPr sz="1100" b="0" i="0" u="none" strike="noStrike" cap="none" spc="0" dirty="0">
              <a:latin typeface="Circe" panose="020B0502020203020203" pitchFamily="34" charset="-52"/>
              <a:cs typeface="ARIAL"/>
            </a:endParaRPr>
          </a:p>
          <a:p>
            <a:pPr>
              <a:defRPr/>
            </a:pPr>
            <a:endParaRPr lang="ru-RU" sz="1100" b="1" dirty="0">
              <a:solidFill>
                <a:srgbClr val="385A64"/>
              </a:solidFill>
              <a:latin typeface="Circe" panose="020B0502020203020203" pitchFamily="34" charset="-52"/>
              <a:cs typeface="ARIAL"/>
            </a:endParaRPr>
          </a:p>
          <a:p>
            <a:pPr>
              <a:defRPr/>
            </a:pPr>
            <a:r>
              <a:rPr lang="ru-RU" sz="1100" b="1" i="0" u="none" strike="noStrike" cap="none" spc="0" dirty="0">
                <a:solidFill>
                  <a:srgbClr val="385A64"/>
                </a:solidFill>
                <a:latin typeface="Circe" panose="020B0502020203020203" pitchFamily="34" charset="-52"/>
                <a:cs typeface="ARIAL"/>
              </a:rPr>
              <a:t>до 5 млн. руб.</a:t>
            </a:r>
            <a:endParaRPr sz="1100" b="1" i="0" u="none" strike="noStrike" cap="none" spc="0" dirty="0">
              <a:solidFill>
                <a:srgbClr val="385A64"/>
              </a:solidFill>
              <a:latin typeface="Circe" panose="020B0502020203020203" pitchFamily="34" charset="-52"/>
              <a:cs typeface="ARIAL"/>
            </a:endParaRPr>
          </a:p>
          <a:p>
            <a:pPr>
              <a:defRPr/>
            </a:pPr>
            <a:r>
              <a:rPr lang="ru-RU" sz="1100" b="1" i="0" u="none" strike="noStrike" cap="none" spc="0" dirty="0">
                <a:solidFill>
                  <a:srgbClr val="385A64"/>
                </a:solidFill>
                <a:latin typeface="Circe" panose="020B0502020203020203" pitchFamily="34" charset="-52"/>
                <a:cs typeface="ARIAL"/>
              </a:rPr>
              <a:t>7% годовых</a:t>
            </a:r>
            <a:endParaRPr sz="1100" b="0" i="0" u="none" strike="noStrike" cap="none" spc="0" dirty="0">
              <a:solidFill>
                <a:srgbClr val="385A64"/>
              </a:solidFill>
              <a:latin typeface="Circe" panose="020B0502020203020203" pitchFamily="34" charset="-52"/>
              <a:cs typeface="ARIAL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020272" y="343573"/>
            <a:ext cx="1645002" cy="3096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779250">
              <a:lnSpc>
                <a:spcPct val="150000"/>
              </a:lnSpc>
              <a:defRPr/>
            </a:pPr>
            <a:r>
              <a:rPr lang="ru-RU" sz="1050" b="1" dirty="0">
                <a:solidFill>
                  <a:schemeClr val="bg1"/>
                </a:solidFill>
                <a:latin typeface="circe"/>
                <a:ea typeface="Verdana"/>
                <a:cs typeface="circe"/>
              </a:rPr>
              <a:t>ДО 31 МАРТА 2023 ГОДА</a:t>
            </a:r>
            <a:endParaRPr lang="ru-RU" sz="1050" b="1" dirty="0">
              <a:solidFill>
                <a:schemeClr val="bg1"/>
              </a:solidFill>
              <a:latin typeface="circe"/>
              <a:cs typeface="circe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73" r="37400"/>
          <a:stretch/>
        </p:blipFill>
        <p:spPr>
          <a:xfrm>
            <a:off x="3170502" y="2776389"/>
            <a:ext cx="2553626" cy="238125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2F56ED8-7194-4838-9709-E21DE695795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53"/>
          <a:stretch/>
        </p:blipFill>
        <p:spPr bwMode="auto">
          <a:xfrm>
            <a:off x="0" y="18084"/>
            <a:ext cx="4427984" cy="515096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32B2828-2A9D-41B2-B072-F57F77288B6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249"/>
          <a:stretch/>
        </p:blipFill>
        <p:spPr>
          <a:xfrm>
            <a:off x="5784830" y="2007388"/>
            <a:ext cx="3356777" cy="312266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B94EC29-1938-4C31-8687-5D73FCCB0B6E}"/>
              </a:ext>
            </a:extLst>
          </p:cNvPr>
          <p:cNvSpPr txBox="1"/>
          <p:nvPr/>
        </p:nvSpPr>
        <p:spPr bwMode="auto">
          <a:xfrm>
            <a:off x="-235017" y="245862"/>
            <a:ext cx="2407278" cy="321801"/>
          </a:xfrm>
          <a:prstGeom prst="rect">
            <a:avLst/>
          </a:prstGeom>
          <a:noFill/>
        </p:spPr>
        <p:txBody>
          <a:bodyPr wrap="square" lIns="77924" tIns="38962" rIns="77924" bIns="38962" rtlCol="0">
            <a:spAutoFit/>
          </a:bodyPr>
          <a:lstStyle/>
          <a:p>
            <a:pPr lvl="0" algn="ctr">
              <a:defRPr/>
            </a:pPr>
            <a:r>
              <a:rPr sz="1600" b="1" dirty="0">
                <a:solidFill>
                  <a:srgbClr val="E26C51"/>
                </a:solidFill>
                <a:latin typeface="circe"/>
                <a:cs typeface="circe"/>
              </a:rPr>
              <a:t>ОСОБЫЕ УСЛОВИЯ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F2EDE98-ECEB-4127-A6E7-B22F8244342B}"/>
              </a:ext>
            </a:extLst>
          </p:cNvPr>
          <p:cNvSpPr txBox="1"/>
          <p:nvPr/>
        </p:nvSpPr>
        <p:spPr bwMode="auto">
          <a:xfrm>
            <a:off x="356080" y="1312406"/>
            <a:ext cx="1644737" cy="259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100" b="0" i="0" u="none" strike="noStrike" cap="none" spc="0" dirty="0">
                <a:latin typeface="Circe" panose="020B0502020203020203" pitchFamily="34" charset="-52"/>
                <a:cs typeface="ARIAL"/>
              </a:rPr>
              <a:t>г. Свободный </a:t>
            </a:r>
          </a:p>
        </p:txBody>
      </p:sp>
      <p:sp>
        <p:nvSpPr>
          <p:cNvPr id="8" name="TextBox 1">
            <a:extLst>
              <a:ext uri="{FF2B5EF4-FFF2-40B4-BE49-F238E27FC236}">
                <a16:creationId xmlns:a16="http://schemas.microsoft.com/office/drawing/2014/main" id="{4B02D72E-EC41-404D-9906-E44E9524AC83}"/>
              </a:ext>
            </a:extLst>
          </p:cNvPr>
          <p:cNvSpPr txBox="1"/>
          <p:nvPr/>
        </p:nvSpPr>
        <p:spPr bwMode="auto">
          <a:xfrm>
            <a:off x="107504" y="581444"/>
            <a:ext cx="4427127" cy="219747"/>
          </a:xfrm>
          <a:prstGeom prst="rect">
            <a:avLst/>
          </a:prstGeom>
          <a:noFill/>
        </p:spPr>
        <p:txBody>
          <a:bodyPr wrap="square" lIns="77922" tIns="38961" rIns="77922" bIns="38961" rtlCol="0">
            <a:spAutoFit/>
          </a:bodyPr>
          <a:lstStyle/>
          <a:p>
            <a:pPr>
              <a:lnSpc>
                <a:spcPts val="1098"/>
              </a:lnSpc>
              <a:defRPr/>
            </a:pPr>
            <a:r>
              <a:rPr lang="ru-RU" sz="900" b="1" i="0" u="none" strike="noStrike" cap="none" spc="0" dirty="0">
                <a:latin typeface="circe"/>
                <a:cs typeface="circe"/>
              </a:rPr>
              <a:t>ДЛЯ ПРЕДПРИНИМАТЕЛЕЙ В МОНОГОРОДАХ АМУРСКОЙ ОБЛАСТИ</a:t>
            </a:r>
            <a:endParaRPr sz="900" b="1" i="0" u="none" strike="noStrike" cap="none" spc="0" dirty="0">
              <a:latin typeface="circe"/>
              <a:cs typeface="circe"/>
            </a:endParaRPr>
          </a:p>
        </p:txBody>
      </p:sp>
      <p:sp>
        <p:nvSpPr>
          <p:cNvPr id="9" name="TextBox 4">
            <a:extLst>
              <a:ext uri="{FF2B5EF4-FFF2-40B4-BE49-F238E27FC236}">
                <a16:creationId xmlns:a16="http://schemas.microsoft.com/office/drawing/2014/main" id="{A1A437AF-711B-4C26-BB12-D812584D35B3}"/>
              </a:ext>
            </a:extLst>
          </p:cNvPr>
          <p:cNvSpPr txBox="1"/>
          <p:nvPr/>
        </p:nvSpPr>
        <p:spPr bwMode="auto">
          <a:xfrm>
            <a:off x="816036" y="4738268"/>
            <a:ext cx="3755964" cy="42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ru-RU" sz="1100" dirty="0">
                <a:latin typeface="Circe" panose="020B0502020203020203" pitchFamily="34" charset="-52"/>
                <a:cs typeface="ARIAL"/>
              </a:rPr>
              <a:t>*</a:t>
            </a:r>
            <a:r>
              <a:rPr lang="ru-RU" sz="1100" b="0" i="0" u="none" strike="noStrike" cap="none" spc="0" dirty="0">
                <a:latin typeface="Circe" panose="020B0502020203020203" pitchFamily="34" charset="-52"/>
                <a:cs typeface="ARIAL"/>
              </a:rPr>
              <a:t>Для приоритетных проектов предпринимательства </a:t>
            </a:r>
          </a:p>
          <a:p>
            <a:pPr lvl="0">
              <a:defRPr/>
            </a:pPr>
            <a:r>
              <a:rPr lang="ru-RU" sz="1100" b="0" i="0" u="none" strike="noStrike" cap="none" spc="0" dirty="0">
                <a:latin typeface="Circe" panose="020B0502020203020203" pitchFamily="34" charset="-52"/>
                <a:cs typeface="ARIAL"/>
              </a:rPr>
              <a:t>при наличии залогового обеспечения</a:t>
            </a:r>
            <a:endParaRPr sz="1100" dirty="0">
              <a:latin typeface="Circe" panose="020B0502020203020203" pitchFamily="34" charset="-52"/>
              <a:cs typeface="ARIAL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E05A91B-7A99-4AAD-8409-04E98744AC46}"/>
              </a:ext>
            </a:extLst>
          </p:cNvPr>
          <p:cNvSpPr txBox="1"/>
          <p:nvPr/>
        </p:nvSpPr>
        <p:spPr bwMode="auto">
          <a:xfrm>
            <a:off x="356080" y="1571522"/>
            <a:ext cx="1389391" cy="300275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r>
              <a:rPr lang="ru-RU" sz="1100" b="0" i="0" u="none" strike="noStrike" cap="none" spc="0" dirty="0">
                <a:latin typeface="Circe" panose="020B0502020203020203" pitchFamily="34" charset="-52"/>
                <a:cs typeface="ARIAL"/>
              </a:rPr>
              <a:t>г. Тында</a:t>
            </a:r>
            <a:endParaRPr sz="800" b="0" i="0" u="none" strike="noStrike" cap="none" spc="0" dirty="0">
              <a:latin typeface="Circe" panose="020B0502020203020203" pitchFamily="34" charset="-52"/>
              <a:cs typeface="ARIAL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75B4163-A0ED-464A-9A90-4EE9CD359DA0}"/>
              </a:ext>
            </a:extLst>
          </p:cNvPr>
          <p:cNvSpPr txBox="1"/>
          <p:nvPr/>
        </p:nvSpPr>
        <p:spPr bwMode="auto">
          <a:xfrm>
            <a:off x="356080" y="1830638"/>
            <a:ext cx="1389247" cy="508216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r>
              <a:rPr lang="ru-RU" sz="1100" b="0" i="0" u="none" strike="noStrike" cap="none" spc="0" dirty="0">
                <a:latin typeface="Circe" panose="020B0502020203020203" pitchFamily="34" charset="-52"/>
                <a:cs typeface="ARIAL"/>
              </a:rPr>
              <a:t>г. Райчихинск</a:t>
            </a:r>
            <a:endParaRPr sz="800" b="0" i="0" u="none" strike="noStrike" cap="none" spc="0" dirty="0">
              <a:latin typeface="Circe" panose="020B0502020203020203" pitchFamily="34" charset="-52"/>
              <a:cs typeface="ARIAL"/>
            </a:endParaRPr>
          </a:p>
          <a:p>
            <a:pPr lvl="0" algn="l">
              <a:defRPr/>
            </a:pPr>
            <a:endParaRPr sz="1100" dirty="0">
              <a:latin typeface="Circe" panose="020B0502020203020203" pitchFamily="34" charset="-52"/>
              <a:cs typeface="ARIAL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34AB41F-CCAC-4BE7-B05E-539DD4E5770F}"/>
              </a:ext>
            </a:extLst>
          </p:cNvPr>
          <p:cNvSpPr txBox="1"/>
          <p:nvPr/>
        </p:nvSpPr>
        <p:spPr bwMode="auto">
          <a:xfrm>
            <a:off x="345416" y="2060168"/>
            <a:ext cx="1369767" cy="300275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lvl="0" algn="l">
              <a:defRPr/>
            </a:pPr>
            <a:r>
              <a:rPr lang="ru-RU" sz="1100" b="0" i="0" u="none" strike="noStrike" cap="none" spc="0" dirty="0" err="1">
                <a:latin typeface="Circe" panose="020B0502020203020203" pitchFamily="34" charset="-52"/>
                <a:cs typeface="ARIAL"/>
              </a:rPr>
              <a:t>пгт</a:t>
            </a:r>
            <a:r>
              <a:rPr lang="ru-RU" sz="1100" b="0" i="0" u="none" strike="noStrike" cap="none" spc="0" dirty="0">
                <a:latin typeface="Circe" panose="020B0502020203020203" pitchFamily="34" charset="-52"/>
                <a:cs typeface="ARIAL"/>
              </a:rPr>
              <a:t>. Прогресс</a:t>
            </a:r>
            <a:endParaRPr sz="800" dirty="0">
              <a:latin typeface="Circe" panose="020B0502020203020203" pitchFamily="34" charset="-52"/>
              <a:cs typeface="ARIAL"/>
            </a:endParaRPr>
          </a:p>
        </p:txBody>
      </p:sp>
      <p:sp>
        <p:nvSpPr>
          <p:cNvPr id="13" name="TextBox 4">
            <a:extLst>
              <a:ext uri="{FF2B5EF4-FFF2-40B4-BE49-F238E27FC236}">
                <a16:creationId xmlns:a16="http://schemas.microsoft.com/office/drawing/2014/main" id="{57265151-4077-4C6E-9F46-4EB2625E9F9D}"/>
              </a:ext>
            </a:extLst>
          </p:cNvPr>
          <p:cNvSpPr txBox="1"/>
          <p:nvPr/>
        </p:nvSpPr>
        <p:spPr bwMode="auto">
          <a:xfrm>
            <a:off x="1124222" y="3079644"/>
            <a:ext cx="2222255" cy="1005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sz="6000" b="1" dirty="0">
                <a:solidFill>
                  <a:srgbClr val="E26C51"/>
                </a:solidFill>
                <a:latin typeface="ARIAL"/>
                <a:cs typeface="ARIAL"/>
              </a:rPr>
              <a:t>3,75</a:t>
            </a:r>
          </a:p>
        </p:txBody>
      </p:sp>
      <p:sp>
        <p:nvSpPr>
          <p:cNvPr id="14" name="TextBox 4">
            <a:extLst>
              <a:ext uri="{FF2B5EF4-FFF2-40B4-BE49-F238E27FC236}">
                <a16:creationId xmlns:a16="http://schemas.microsoft.com/office/drawing/2014/main" id="{50637796-9252-424E-BF7C-1F6E2C465B50}"/>
              </a:ext>
            </a:extLst>
          </p:cNvPr>
          <p:cNvSpPr txBox="1"/>
          <p:nvPr/>
        </p:nvSpPr>
        <p:spPr bwMode="auto">
          <a:xfrm>
            <a:off x="1136253" y="3953656"/>
            <a:ext cx="3757187" cy="259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sz="1100" dirty="0" err="1">
                <a:latin typeface="Circe" panose="020B0502020203020203" pitchFamily="34" charset="-52"/>
                <a:cs typeface="ARIAL"/>
              </a:rPr>
              <a:t>максимальная</a:t>
            </a:r>
            <a:r>
              <a:rPr sz="1100" dirty="0">
                <a:latin typeface="Circe" panose="020B0502020203020203" pitchFamily="34" charset="-52"/>
                <a:cs typeface="ARIAL"/>
              </a:rPr>
              <a:t> </a:t>
            </a:r>
            <a:r>
              <a:rPr sz="1100" dirty="0" err="1">
                <a:latin typeface="Circe" panose="020B0502020203020203" pitchFamily="34" charset="-52"/>
                <a:cs typeface="ARIAL"/>
              </a:rPr>
              <a:t>процентная</a:t>
            </a:r>
            <a:r>
              <a:rPr sz="1100" dirty="0">
                <a:latin typeface="Circe" panose="020B0502020203020203" pitchFamily="34" charset="-52"/>
                <a:cs typeface="ARIAL"/>
              </a:rPr>
              <a:t> </a:t>
            </a:r>
            <a:r>
              <a:rPr sz="1100" dirty="0" err="1">
                <a:latin typeface="Circe" panose="020B0502020203020203" pitchFamily="34" charset="-52"/>
                <a:cs typeface="ARIAL"/>
              </a:rPr>
              <a:t>ставка</a:t>
            </a:r>
            <a:r>
              <a:rPr sz="1100" dirty="0">
                <a:latin typeface="Circe" panose="020B0502020203020203" pitchFamily="34" charset="-52"/>
                <a:cs typeface="ARIAL"/>
              </a:rPr>
              <a:t> </a:t>
            </a:r>
          </a:p>
        </p:txBody>
      </p:sp>
      <p:sp>
        <p:nvSpPr>
          <p:cNvPr id="15" name="TextBox 4">
            <a:extLst>
              <a:ext uri="{FF2B5EF4-FFF2-40B4-BE49-F238E27FC236}">
                <a16:creationId xmlns:a16="http://schemas.microsoft.com/office/drawing/2014/main" id="{35CAF5B2-B309-418F-A187-7311A10758E6}"/>
              </a:ext>
            </a:extLst>
          </p:cNvPr>
          <p:cNvSpPr txBox="1"/>
          <p:nvPr/>
        </p:nvSpPr>
        <p:spPr bwMode="auto">
          <a:xfrm>
            <a:off x="2659839" y="3652009"/>
            <a:ext cx="907661" cy="259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sz="1100" dirty="0">
                <a:latin typeface="Circe" panose="020B0502020203020203" pitchFamily="34" charset="-52"/>
                <a:cs typeface="ARIAL"/>
              </a:rPr>
              <a:t>% </a:t>
            </a:r>
            <a:r>
              <a:rPr sz="1100" dirty="0" err="1">
                <a:latin typeface="Circe" panose="020B0502020203020203" pitchFamily="34" charset="-52"/>
                <a:cs typeface="ARIAL"/>
              </a:rPr>
              <a:t>годовых</a:t>
            </a:r>
            <a:endParaRPr sz="1100" dirty="0">
              <a:latin typeface="Circe" panose="020B0502020203020203" pitchFamily="34" charset="-52"/>
              <a:cs typeface="ARIAL"/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C8550D4-7593-40CD-A978-CDA5353A59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251520" y="1371491"/>
            <a:ext cx="117322" cy="117322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98428A5E-DFCC-4470-B665-56BD7AB19D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251520" y="1910471"/>
            <a:ext cx="117322" cy="117322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1E8EDD2-12B3-41E5-9FF1-2FDDD4CCF7B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74"/>
          <a:stretch/>
        </p:blipFill>
        <p:spPr bwMode="auto">
          <a:xfrm flipH="1">
            <a:off x="0" y="2473038"/>
            <a:ext cx="1223451" cy="2696012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3D19E968-208C-4A92-B771-757D754C1C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251520" y="1651354"/>
            <a:ext cx="117322" cy="117322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B079D1DE-9E8E-4771-825E-022F7A6FE6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262057" y="2159447"/>
            <a:ext cx="117322" cy="117322"/>
          </a:xfrm>
          <a:prstGeom prst="rect">
            <a:avLst/>
          </a:prstGeom>
        </p:spPr>
      </p:pic>
      <p:sp>
        <p:nvSpPr>
          <p:cNvPr id="21" name="TextBox 1">
            <a:extLst>
              <a:ext uri="{FF2B5EF4-FFF2-40B4-BE49-F238E27FC236}">
                <a16:creationId xmlns:a16="http://schemas.microsoft.com/office/drawing/2014/main" id="{62EFC2D0-B8A6-4E4B-8F73-3872E26A0277}"/>
              </a:ext>
            </a:extLst>
          </p:cNvPr>
          <p:cNvSpPr txBox="1"/>
          <p:nvPr/>
        </p:nvSpPr>
        <p:spPr bwMode="auto">
          <a:xfrm>
            <a:off x="4439388" y="263875"/>
            <a:ext cx="2407278" cy="321800"/>
          </a:xfrm>
          <a:prstGeom prst="rect">
            <a:avLst/>
          </a:prstGeom>
          <a:noFill/>
        </p:spPr>
        <p:txBody>
          <a:bodyPr wrap="square" lIns="77924" tIns="38962" rIns="77924" bIns="38962" rtlCol="0">
            <a:spAutoFit/>
          </a:bodyPr>
          <a:lstStyle/>
          <a:p>
            <a:pPr lvl="0" algn="ctr">
              <a:defRPr/>
            </a:pPr>
            <a:r>
              <a:rPr sz="1600" b="1" dirty="0">
                <a:solidFill>
                  <a:srgbClr val="F97070"/>
                </a:solidFill>
                <a:latin typeface="circe"/>
                <a:cs typeface="circe"/>
              </a:rPr>
              <a:t>ОСОБЫЕ УСЛОВИЯ</a:t>
            </a:r>
          </a:p>
        </p:txBody>
      </p:sp>
      <p:sp>
        <p:nvSpPr>
          <p:cNvPr id="22" name="TextBox 1">
            <a:extLst>
              <a:ext uri="{FF2B5EF4-FFF2-40B4-BE49-F238E27FC236}">
                <a16:creationId xmlns:a16="http://schemas.microsoft.com/office/drawing/2014/main" id="{C16F137D-944F-4664-A107-6FB3BB337A11}"/>
              </a:ext>
            </a:extLst>
          </p:cNvPr>
          <p:cNvSpPr txBox="1"/>
          <p:nvPr/>
        </p:nvSpPr>
        <p:spPr bwMode="auto">
          <a:xfrm>
            <a:off x="4643249" y="583319"/>
            <a:ext cx="4841814" cy="219747"/>
          </a:xfrm>
          <a:prstGeom prst="rect">
            <a:avLst/>
          </a:prstGeom>
          <a:noFill/>
        </p:spPr>
        <p:txBody>
          <a:bodyPr wrap="square" lIns="77922" tIns="38961" rIns="77922" bIns="38961" rtlCol="0">
            <a:spAutoFit/>
          </a:bodyPr>
          <a:lstStyle/>
          <a:p>
            <a:pPr>
              <a:lnSpc>
                <a:spcPts val="1098"/>
              </a:lnSpc>
              <a:defRPr/>
            </a:pPr>
            <a:r>
              <a:rPr lang="ru-RU" sz="900" b="1" dirty="0">
                <a:latin typeface="circe"/>
                <a:cs typeface="circe"/>
              </a:rPr>
              <a:t>ДЛЯ </a:t>
            </a:r>
            <a:r>
              <a:rPr lang="ru-RU" sz="900" b="1" i="0" u="none" strike="noStrike" cap="none" spc="0" dirty="0">
                <a:latin typeface="circe"/>
                <a:cs typeface="circe"/>
              </a:rPr>
              <a:t>БИЗНЕСМЕНОВ, ИМЕЮЩИХ СТАТУС «СОЦИАЛЬНЫЙ ПРЕДПРИНИМАТЕЛЬ»</a:t>
            </a:r>
            <a:endParaRPr sz="900" b="1" i="0" u="none" strike="noStrike" cap="none" spc="0" dirty="0">
              <a:latin typeface="circe"/>
              <a:cs typeface="circe"/>
            </a:endParaRPr>
          </a:p>
        </p:txBody>
      </p:sp>
      <p:sp>
        <p:nvSpPr>
          <p:cNvPr id="23" name="TextBox 4">
            <a:extLst>
              <a:ext uri="{FF2B5EF4-FFF2-40B4-BE49-F238E27FC236}">
                <a16:creationId xmlns:a16="http://schemas.microsoft.com/office/drawing/2014/main" id="{0B636945-ACC6-49E0-839E-C6C1C6AF668D}"/>
              </a:ext>
            </a:extLst>
          </p:cNvPr>
          <p:cNvSpPr txBox="1"/>
          <p:nvPr/>
        </p:nvSpPr>
        <p:spPr bwMode="auto">
          <a:xfrm>
            <a:off x="4491162" y="4846103"/>
            <a:ext cx="3755999" cy="2591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ru-RU" sz="1100" b="0" i="0" u="none" strike="noStrike" cap="none" spc="0" dirty="0">
                <a:latin typeface="Circe" panose="020B0502020203020203" pitchFamily="34" charset="-52"/>
                <a:cs typeface="ARIAL"/>
              </a:rPr>
              <a:t>* При наличии залогового обеспечения</a:t>
            </a:r>
            <a:endParaRPr sz="1100" dirty="0">
              <a:latin typeface="Circe" panose="020B0502020203020203" pitchFamily="34" charset="-52"/>
              <a:cs typeface="ARIAL"/>
            </a:endParaRPr>
          </a:p>
        </p:txBody>
      </p:sp>
      <p:sp>
        <p:nvSpPr>
          <p:cNvPr id="24" name="TextBox 4">
            <a:extLst>
              <a:ext uri="{FF2B5EF4-FFF2-40B4-BE49-F238E27FC236}">
                <a16:creationId xmlns:a16="http://schemas.microsoft.com/office/drawing/2014/main" id="{709E6377-67FB-45E0-9171-432EEC8683F0}"/>
              </a:ext>
            </a:extLst>
          </p:cNvPr>
          <p:cNvSpPr txBox="1"/>
          <p:nvPr/>
        </p:nvSpPr>
        <p:spPr bwMode="auto">
          <a:xfrm>
            <a:off x="4453110" y="3109224"/>
            <a:ext cx="2222254" cy="1005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sz="6000" b="1" dirty="0">
                <a:solidFill>
                  <a:srgbClr val="F96565"/>
                </a:solidFill>
                <a:latin typeface="ARIAL"/>
                <a:cs typeface="ARIAL"/>
              </a:rPr>
              <a:t>3,75</a:t>
            </a:r>
          </a:p>
        </p:txBody>
      </p:sp>
      <p:sp>
        <p:nvSpPr>
          <p:cNvPr id="25" name="TextBox 4">
            <a:extLst>
              <a:ext uri="{FF2B5EF4-FFF2-40B4-BE49-F238E27FC236}">
                <a16:creationId xmlns:a16="http://schemas.microsoft.com/office/drawing/2014/main" id="{A56026E7-FF8E-4B95-A353-C5B63074D209}"/>
              </a:ext>
            </a:extLst>
          </p:cNvPr>
          <p:cNvSpPr txBox="1"/>
          <p:nvPr/>
        </p:nvSpPr>
        <p:spPr bwMode="auto">
          <a:xfrm>
            <a:off x="4470699" y="3942102"/>
            <a:ext cx="24277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sz="1200" dirty="0" err="1">
                <a:latin typeface="Circe" panose="020B0502020203020203" pitchFamily="34" charset="-52"/>
                <a:cs typeface="ARIAL"/>
              </a:rPr>
              <a:t>максимальная</a:t>
            </a:r>
            <a:r>
              <a:rPr sz="1200" dirty="0">
                <a:latin typeface="Circe" panose="020B0502020203020203" pitchFamily="34" charset="-52"/>
                <a:cs typeface="ARIAL"/>
              </a:rPr>
              <a:t> </a:t>
            </a:r>
            <a:r>
              <a:rPr sz="1200" dirty="0" err="1">
                <a:latin typeface="Circe" panose="020B0502020203020203" pitchFamily="34" charset="-52"/>
                <a:cs typeface="ARIAL"/>
              </a:rPr>
              <a:t>процентная</a:t>
            </a:r>
            <a:r>
              <a:rPr sz="1200" dirty="0">
                <a:latin typeface="Circe" panose="020B0502020203020203" pitchFamily="34" charset="-52"/>
                <a:cs typeface="ARIAL"/>
              </a:rPr>
              <a:t> </a:t>
            </a:r>
            <a:r>
              <a:rPr sz="1200" dirty="0" err="1">
                <a:latin typeface="Circe" panose="020B0502020203020203" pitchFamily="34" charset="-52"/>
                <a:cs typeface="ARIAL"/>
              </a:rPr>
              <a:t>ставка</a:t>
            </a:r>
            <a:r>
              <a:rPr sz="1200" dirty="0">
                <a:latin typeface="Circe" panose="020B0502020203020203" pitchFamily="34" charset="-52"/>
                <a:cs typeface="ARIAL"/>
              </a:rPr>
              <a:t> </a:t>
            </a:r>
          </a:p>
        </p:txBody>
      </p:sp>
      <p:sp>
        <p:nvSpPr>
          <p:cNvPr id="26" name="TextBox 4">
            <a:extLst>
              <a:ext uri="{FF2B5EF4-FFF2-40B4-BE49-F238E27FC236}">
                <a16:creationId xmlns:a16="http://schemas.microsoft.com/office/drawing/2014/main" id="{2066D16B-CB4C-4D2F-AA4C-DDCE6EE110C0}"/>
              </a:ext>
            </a:extLst>
          </p:cNvPr>
          <p:cNvSpPr txBox="1"/>
          <p:nvPr/>
        </p:nvSpPr>
        <p:spPr bwMode="auto">
          <a:xfrm>
            <a:off x="5958413" y="3634125"/>
            <a:ext cx="10442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sz="1200" dirty="0">
                <a:latin typeface="Circe" panose="020B0502020203020203" pitchFamily="34" charset="-52"/>
                <a:cs typeface="ARIAL"/>
              </a:rPr>
              <a:t>% </a:t>
            </a:r>
            <a:r>
              <a:rPr sz="1200" dirty="0" err="1">
                <a:latin typeface="Circe" panose="020B0502020203020203" pitchFamily="34" charset="-52"/>
                <a:cs typeface="ARIAL"/>
              </a:rPr>
              <a:t>годовых</a:t>
            </a:r>
            <a:endParaRPr sz="1200" dirty="0">
              <a:latin typeface="Circe" panose="020B0502020203020203" pitchFamily="34" charset="-52"/>
              <a:cs typeface="ARIAL"/>
            </a:endParaRP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FF877E73-E999-4670-8116-F86672C5EBCD}"/>
              </a:ext>
            </a:extLst>
          </p:cNvPr>
          <p:cNvSpPr/>
          <p:nvPr/>
        </p:nvSpPr>
        <p:spPr bwMode="auto">
          <a:xfrm>
            <a:off x="4716618" y="1751857"/>
            <a:ext cx="4572000" cy="2616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Clr>
                <a:srgbClr val="F17C69"/>
              </a:buClr>
              <a:defRPr/>
            </a:pPr>
            <a:r>
              <a:rPr lang="ru-RU" sz="1100" dirty="0">
                <a:latin typeface="Circe" panose="020B0502020203020203" pitchFamily="34" charset="-52"/>
                <a:cs typeface="ARIAL"/>
              </a:rPr>
              <a:t>Трудоустройство социально уязвимых категорий граждан</a:t>
            </a: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758792FC-6987-443A-94C0-18A04F48BC35}"/>
              </a:ext>
            </a:extLst>
          </p:cNvPr>
          <p:cNvSpPr/>
          <p:nvPr/>
        </p:nvSpPr>
        <p:spPr bwMode="auto">
          <a:xfrm>
            <a:off x="4716618" y="1062898"/>
            <a:ext cx="4043903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F17C69"/>
              </a:buClr>
              <a:defRPr/>
            </a:pPr>
            <a:r>
              <a:rPr lang="ru-RU" sz="1100" dirty="0">
                <a:latin typeface="Circe" panose="020B0502020203020203" pitchFamily="34" charset="-52"/>
                <a:cs typeface="ARIAL"/>
              </a:rPr>
              <a:t>Организация производства такими категориями </a:t>
            </a:r>
          </a:p>
          <a:p>
            <a:pPr>
              <a:buClr>
                <a:srgbClr val="F17C69"/>
              </a:buClr>
              <a:defRPr/>
            </a:pPr>
            <a:r>
              <a:rPr lang="ru-RU" sz="1100" dirty="0">
                <a:latin typeface="Circe" panose="020B0502020203020203" pitchFamily="34" charset="-52"/>
                <a:cs typeface="ARIAL"/>
              </a:rPr>
              <a:t>граждан товаров или услуг, а также реализация для </a:t>
            </a:r>
          </a:p>
          <a:p>
            <a:pPr>
              <a:buClr>
                <a:srgbClr val="F17C69"/>
              </a:buClr>
              <a:defRPr/>
            </a:pPr>
            <a:r>
              <a:rPr lang="ru-RU" sz="1100" dirty="0">
                <a:latin typeface="Circe" panose="020B0502020203020203" pitchFamily="34" charset="-52"/>
                <a:cs typeface="ARIAL"/>
              </a:rPr>
              <a:t>них различных товаров или услуг</a:t>
            </a:r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F15A0B01-0CC4-4D05-9B64-34A46F284CC5}"/>
              </a:ext>
            </a:extLst>
          </p:cNvPr>
          <p:cNvSpPr/>
          <p:nvPr/>
        </p:nvSpPr>
        <p:spPr bwMode="auto">
          <a:xfrm>
            <a:off x="4716618" y="2080754"/>
            <a:ext cx="544694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F17C69"/>
              </a:buClr>
              <a:defRPr/>
            </a:pPr>
            <a:r>
              <a:rPr lang="ru-RU" sz="1100" dirty="0">
                <a:latin typeface="Circe" panose="020B0502020203020203" pitchFamily="34" charset="-52"/>
                <a:cs typeface="ARIAL"/>
              </a:rPr>
              <a:t>Ведение деятельности, направленной на решение </a:t>
            </a:r>
          </a:p>
          <a:p>
            <a:pPr>
              <a:buClr>
                <a:srgbClr val="F17C69"/>
              </a:buClr>
              <a:defRPr/>
            </a:pPr>
            <a:r>
              <a:rPr lang="ru-RU" sz="1100" dirty="0">
                <a:latin typeface="Circe" panose="020B0502020203020203" pitchFamily="34" charset="-52"/>
                <a:cs typeface="ARIAL"/>
              </a:rPr>
              <a:t>социальных проблем общества</a:t>
            </a: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34ABE425-9965-4A1B-96AB-4490264ABF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4572000" y="1312406"/>
            <a:ext cx="117322" cy="117322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1FF3070B-0F11-4389-9F20-81C783CC66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4572000" y="1824001"/>
            <a:ext cx="117322" cy="117322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B7450523-CA4C-4119-9FA9-19443C39EB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4572000" y="2233836"/>
            <a:ext cx="117322" cy="117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6282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477650783" name="Рисунок 1477650782"/>
          <p:cNvPicPr>
            <a:picLocks noChangeAspect="1"/>
          </p:cNvPicPr>
          <p:nvPr/>
        </p:nvPicPr>
        <p:blipFill>
          <a:blip r:embed="rId2"/>
          <a:srcRect t="29444" r="69240"/>
          <a:stretch/>
        </p:blipFill>
        <p:spPr bwMode="auto">
          <a:xfrm>
            <a:off x="4689769" y="-19049"/>
            <a:ext cx="4483780" cy="5162549"/>
          </a:xfrm>
          <a:prstGeom prst="rect">
            <a:avLst/>
          </a:prstGeom>
        </p:spPr>
      </p:pic>
      <p:pic>
        <p:nvPicPr>
          <p:cNvPr id="684874317" name="Рисунок 684874316"/>
          <p:cNvPicPr>
            <a:picLocks noChangeAspect="1"/>
          </p:cNvPicPr>
          <p:nvPr/>
        </p:nvPicPr>
        <p:blipFill>
          <a:blip r:embed="rId3"/>
          <a:srcRect r="14456"/>
          <a:stretch/>
        </p:blipFill>
        <p:spPr bwMode="auto">
          <a:xfrm>
            <a:off x="4689769" y="5384"/>
            <a:ext cx="4450771" cy="51435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292832" y="294231"/>
            <a:ext cx="4022455" cy="936104"/>
          </a:xfrm>
          <a:prstGeom prst="rect">
            <a:avLst/>
          </a:prstGeom>
          <a:solidFill>
            <a:srgbClr val="E7E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68268027" name="Прямоугольник 1468268026"/>
          <p:cNvSpPr/>
          <p:nvPr/>
        </p:nvSpPr>
        <p:spPr bwMode="auto">
          <a:xfrm>
            <a:off x="782023" y="3910865"/>
            <a:ext cx="3390899" cy="761998"/>
          </a:xfrm>
          <a:prstGeom prst="rect">
            <a:avLst/>
          </a:prstGeom>
          <a:solidFill>
            <a:schemeClr val="bg1">
              <a:lumMod val="85000"/>
              <a:alpha val="62000"/>
            </a:schemeClr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53897714" name="Прямоугольник 1753897713"/>
          <p:cNvSpPr/>
          <p:nvPr/>
        </p:nvSpPr>
        <p:spPr bwMode="auto">
          <a:xfrm>
            <a:off x="782023" y="3065128"/>
            <a:ext cx="3390899" cy="761998"/>
          </a:xfrm>
          <a:prstGeom prst="rect">
            <a:avLst/>
          </a:prstGeom>
          <a:solidFill>
            <a:schemeClr val="bg1">
              <a:lumMod val="85000"/>
              <a:alpha val="62000"/>
            </a:schemeClr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78761401" name="Прямоугольник 778761400"/>
          <p:cNvSpPr/>
          <p:nvPr/>
        </p:nvSpPr>
        <p:spPr bwMode="auto">
          <a:xfrm>
            <a:off x="782024" y="2243990"/>
            <a:ext cx="3390899" cy="761999"/>
          </a:xfrm>
          <a:prstGeom prst="rect">
            <a:avLst/>
          </a:prstGeom>
          <a:solidFill>
            <a:schemeClr val="bg1">
              <a:lumMod val="85000"/>
              <a:alpha val="62000"/>
            </a:schemeClr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44752113" name="TextBox 6"/>
          <p:cNvSpPr txBox="1"/>
          <p:nvPr/>
        </p:nvSpPr>
        <p:spPr bwMode="auto">
          <a:xfrm>
            <a:off x="4606676" y="265846"/>
            <a:ext cx="254954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400" b="0" i="0" u="none" strike="noStrike" cap="none" spc="0" dirty="0">
                <a:latin typeface="Circe" panose="020B0502020203020203" pitchFamily="34" charset="-52"/>
                <a:cs typeface="ARial"/>
              </a:rPr>
              <a:t>процент по займу уменьшается </a:t>
            </a:r>
            <a:endParaRPr sz="1400" b="0" i="0" u="none" strike="noStrike" cap="none" spc="0" dirty="0">
              <a:latin typeface="Circe" panose="020B0502020203020203" pitchFamily="34" charset="-52"/>
              <a:cs typeface="ARial"/>
            </a:endParaRPr>
          </a:p>
          <a:p>
            <a:pPr>
              <a:defRPr/>
            </a:pPr>
            <a:r>
              <a:rPr lang="ru-RU" sz="1400" b="0" i="0" u="none" strike="noStrike" cap="none" spc="0" dirty="0">
                <a:latin typeface="Circe" panose="020B0502020203020203" pitchFamily="34" charset="-52"/>
                <a:cs typeface="ARial"/>
              </a:rPr>
              <a:t>на 0,5% или 1% годовых </a:t>
            </a:r>
            <a:endParaRPr sz="1400" b="0" i="0" u="none" strike="noStrike" cap="none" spc="0" dirty="0">
              <a:latin typeface="Circe" panose="020B0502020203020203" pitchFamily="34" charset="-52"/>
              <a:cs typeface="ARial"/>
            </a:endParaRPr>
          </a:p>
          <a:p>
            <a:pPr>
              <a:defRPr/>
            </a:pPr>
            <a:r>
              <a:rPr lang="ru-RU" sz="1400" b="0" i="0" u="none" strike="noStrike" cap="none" spc="0" dirty="0">
                <a:latin typeface="Circe" panose="020B0502020203020203" pitchFamily="34" charset="-52"/>
                <a:cs typeface="ARial"/>
              </a:rPr>
              <a:t>от стандартной ставки</a:t>
            </a:r>
            <a:endParaRPr sz="1400" dirty="0">
              <a:latin typeface="Circe" panose="020B0502020203020203" pitchFamily="34" charset="-52"/>
              <a:cs typeface="ARial"/>
            </a:endParaRPr>
          </a:p>
        </p:txBody>
      </p:sp>
      <p:sp>
        <p:nvSpPr>
          <p:cNvPr id="592237317" name="TextBox 1"/>
          <p:cNvSpPr txBox="1"/>
          <p:nvPr/>
        </p:nvSpPr>
        <p:spPr bwMode="auto">
          <a:xfrm>
            <a:off x="676044" y="455540"/>
            <a:ext cx="3602855" cy="352281"/>
          </a:xfrm>
          <a:prstGeom prst="rect">
            <a:avLst/>
          </a:prstGeom>
          <a:noFill/>
        </p:spPr>
        <p:txBody>
          <a:bodyPr wrap="square" lIns="77924" tIns="38962" rIns="77924" bIns="38962" rtlCol="0">
            <a:spAutoFit/>
          </a:bodyPr>
          <a:lstStyle/>
          <a:p>
            <a:pPr>
              <a:defRPr/>
            </a:pPr>
            <a:r>
              <a:rPr lang="ru-RU" sz="1800" b="1" i="0" u="none" strike="noStrike" cap="none" spc="0" dirty="0">
                <a:solidFill>
                  <a:schemeClr val="tx1"/>
                </a:solidFill>
                <a:latin typeface="Circe" panose="020B0502020203020203" pitchFamily="34" charset="-52"/>
                <a:cs typeface="Verdana"/>
              </a:rPr>
              <a:t>СПЕЦИАЛЬНЫЕ СТАВКИ</a:t>
            </a:r>
            <a:endParaRPr lang="ru-RU" sz="1800" b="1" dirty="0">
              <a:latin typeface="Circe" panose="020B0502020203020203" pitchFamily="34" charset="-52"/>
              <a:ea typeface="Verdana"/>
              <a:cs typeface="Tahoma"/>
            </a:endParaRPr>
          </a:p>
        </p:txBody>
      </p:sp>
      <p:sp>
        <p:nvSpPr>
          <p:cNvPr id="527205134" name="TextBox 4"/>
          <p:cNvSpPr txBox="1"/>
          <p:nvPr/>
        </p:nvSpPr>
        <p:spPr bwMode="auto">
          <a:xfrm>
            <a:off x="663375" y="1520154"/>
            <a:ext cx="37199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200" b="0" i="0" u="none" strike="noStrike" cap="none" spc="0" dirty="0">
                <a:solidFill>
                  <a:schemeClr val="tx1"/>
                </a:solidFill>
                <a:latin typeface="Circe" panose="020B0502020203020203" pitchFamily="34" charset="-52"/>
                <a:cs typeface="ARial"/>
              </a:rPr>
              <a:t>Пострадавших отраслей предпринимательства, </a:t>
            </a:r>
          </a:p>
          <a:p>
            <a:pPr>
              <a:defRPr/>
            </a:pPr>
            <a:r>
              <a:rPr lang="ru-RU" sz="1200" b="0" i="0" u="none" strike="noStrike" cap="none" spc="0" dirty="0">
                <a:solidFill>
                  <a:schemeClr val="tx1"/>
                </a:solidFill>
                <a:latin typeface="Circe" panose="020B0502020203020203" pitchFamily="34" charset="-52"/>
                <a:cs typeface="ARial"/>
              </a:rPr>
              <a:t>перечни которых утверждены Правительством РФ </a:t>
            </a:r>
          </a:p>
          <a:p>
            <a:pPr>
              <a:defRPr/>
            </a:pPr>
            <a:r>
              <a:rPr lang="ru-RU" sz="1200" b="0" i="0" u="none" strike="noStrike" cap="none" spc="0" dirty="0">
                <a:solidFill>
                  <a:schemeClr val="tx1"/>
                </a:solidFill>
                <a:latin typeface="Circe" panose="020B0502020203020203" pitchFamily="34" charset="-52"/>
                <a:cs typeface="ARial"/>
              </a:rPr>
              <a:t>и Амурской области</a:t>
            </a:r>
            <a:endParaRPr sz="1200" b="0" i="0" u="none" strike="noStrike" cap="none" spc="0" dirty="0">
              <a:solidFill>
                <a:schemeClr val="tx1"/>
              </a:solidFill>
              <a:latin typeface="Circe" panose="020B0502020203020203" pitchFamily="34" charset="-52"/>
              <a:cs typeface="ARial"/>
            </a:endParaRPr>
          </a:p>
        </p:txBody>
      </p:sp>
      <p:pic>
        <p:nvPicPr>
          <p:cNvPr id="1802535251" name="Рисунок 1802535250"/>
          <p:cNvPicPr>
            <a:picLocks noChangeAspect="1"/>
          </p:cNvPicPr>
          <p:nvPr/>
        </p:nvPicPr>
        <p:blipFill>
          <a:blip r:embed="rId4"/>
          <a:srcRect l="60204" t="69308" r="20706" b="2710"/>
          <a:stretch/>
        </p:blipFill>
        <p:spPr bwMode="auto">
          <a:xfrm>
            <a:off x="748560" y="2143935"/>
            <a:ext cx="995464" cy="859331"/>
          </a:xfrm>
          <a:prstGeom prst="rect">
            <a:avLst/>
          </a:prstGeom>
        </p:spPr>
      </p:pic>
      <p:sp>
        <p:nvSpPr>
          <p:cNvPr id="1193217949" name="TextBox 1193217948"/>
          <p:cNvSpPr txBox="1"/>
          <p:nvPr/>
        </p:nvSpPr>
        <p:spPr bwMode="auto">
          <a:xfrm>
            <a:off x="1741680" y="4055368"/>
            <a:ext cx="2431242" cy="508216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r>
              <a:rPr lang="ru-RU" sz="1100" dirty="0">
                <a:latin typeface="Circe" panose="020B0502020203020203" pitchFamily="34" charset="-52"/>
                <a:cs typeface="ARial"/>
              </a:rPr>
              <a:t>Постановление Правительства РФ </a:t>
            </a:r>
          </a:p>
          <a:p>
            <a:pPr algn="l">
              <a:defRPr/>
            </a:pPr>
            <a:r>
              <a:rPr lang="ru-RU" sz="1100" dirty="0">
                <a:latin typeface="Circe" panose="020B0502020203020203" pitchFamily="34" charset="-52"/>
                <a:cs typeface="ARial"/>
              </a:rPr>
              <a:t>№434 от 03.04.2020</a:t>
            </a:r>
            <a:endParaRPr sz="1100" dirty="0">
              <a:latin typeface="Circe" panose="020B0502020203020203" pitchFamily="34" charset="-52"/>
              <a:cs typeface="ARial"/>
            </a:endParaRPr>
          </a:p>
        </p:txBody>
      </p:sp>
      <p:sp>
        <p:nvSpPr>
          <p:cNvPr id="371153292" name="TextBox 371153291"/>
          <p:cNvSpPr txBox="1"/>
          <p:nvPr/>
        </p:nvSpPr>
        <p:spPr bwMode="auto">
          <a:xfrm>
            <a:off x="1741680" y="2353304"/>
            <a:ext cx="2641665" cy="508216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r>
              <a:rPr lang="ru-RU" sz="1100" dirty="0">
                <a:latin typeface="Circe" panose="020B0502020203020203" pitchFamily="34" charset="-52"/>
                <a:cs typeface="ARial"/>
              </a:rPr>
              <a:t>Решение антикризисного штаба </a:t>
            </a:r>
          </a:p>
          <a:p>
            <a:pPr algn="l">
              <a:defRPr/>
            </a:pPr>
            <a:r>
              <a:rPr lang="ru-RU" sz="1100" dirty="0">
                <a:latin typeface="Circe" panose="020B0502020203020203" pitchFamily="34" charset="-52"/>
                <a:cs typeface="ARial"/>
              </a:rPr>
              <a:t>Амурской области</a:t>
            </a:r>
            <a:r>
              <a:rPr sz="1100" dirty="0">
                <a:latin typeface="Circe" panose="020B0502020203020203" pitchFamily="34" charset="-52"/>
                <a:cs typeface="ARial"/>
              </a:rPr>
              <a:t> </a:t>
            </a:r>
            <a:r>
              <a:rPr lang="ru-RU" sz="1100" dirty="0">
                <a:latin typeface="Circe" panose="020B0502020203020203" pitchFamily="34" charset="-52"/>
                <a:cs typeface="ARial"/>
              </a:rPr>
              <a:t>от 03.06.2020</a:t>
            </a:r>
            <a:endParaRPr sz="1100" dirty="0">
              <a:latin typeface="Circe" panose="020B0502020203020203" pitchFamily="34" charset="-52"/>
              <a:cs typeface="ARial"/>
            </a:endParaRPr>
          </a:p>
        </p:txBody>
      </p:sp>
      <p:sp>
        <p:nvSpPr>
          <p:cNvPr id="148805447" name="TextBox 148805446"/>
          <p:cNvSpPr txBox="1"/>
          <p:nvPr/>
        </p:nvSpPr>
        <p:spPr bwMode="auto">
          <a:xfrm>
            <a:off x="1741680" y="3188851"/>
            <a:ext cx="2734448" cy="508216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r>
              <a:rPr lang="ru-RU" sz="1100" dirty="0">
                <a:latin typeface="Circe" panose="020B0502020203020203" pitchFamily="34" charset="-52"/>
                <a:cs typeface="ARial"/>
              </a:rPr>
              <a:t>Постановление Правительства РФ </a:t>
            </a:r>
          </a:p>
          <a:p>
            <a:pPr algn="l">
              <a:defRPr/>
            </a:pPr>
            <a:r>
              <a:rPr lang="ru-RU" sz="1100" dirty="0">
                <a:latin typeface="Circe" panose="020B0502020203020203" pitchFamily="34" charset="-52"/>
                <a:cs typeface="ARial"/>
              </a:rPr>
              <a:t>№337 от 10.03.2022</a:t>
            </a:r>
            <a:endParaRPr sz="1100" dirty="0">
              <a:latin typeface="Circe" panose="020B0502020203020203" pitchFamily="34" charset="-52"/>
              <a:cs typeface="ARial"/>
            </a:endParaRPr>
          </a:p>
        </p:txBody>
      </p:sp>
      <p:sp>
        <p:nvSpPr>
          <p:cNvPr id="605381250" name="TextBox 4"/>
          <p:cNvSpPr txBox="1"/>
          <p:nvPr/>
        </p:nvSpPr>
        <p:spPr bwMode="auto">
          <a:xfrm>
            <a:off x="4930623" y="1509329"/>
            <a:ext cx="40224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400" b="1" i="0" u="none" strike="noStrike" cap="none" spc="0" dirty="0">
                <a:solidFill>
                  <a:schemeClr val="bg1"/>
                </a:solidFill>
                <a:latin typeface="Circe" panose="020B0502020203020203" pitchFamily="34" charset="-52"/>
                <a:ea typeface="Georgia"/>
                <a:cs typeface="Georgia"/>
              </a:rPr>
              <a:t>Приоритетных проектов предпринимательства:</a:t>
            </a:r>
            <a:endParaRPr sz="1400" b="1" dirty="0">
              <a:solidFill>
                <a:schemeClr val="bg1"/>
              </a:solidFill>
              <a:latin typeface="Circe" panose="020B0502020203020203" pitchFamily="34" charset="-52"/>
            </a:endParaRPr>
          </a:p>
        </p:txBody>
      </p:sp>
      <p:sp>
        <p:nvSpPr>
          <p:cNvPr id="1711765891" name="TextBox 1711765890"/>
          <p:cNvSpPr txBox="1"/>
          <p:nvPr/>
        </p:nvSpPr>
        <p:spPr bwMode="auto">
          <a:xfrm>
            <a:off x="5473531" y="2294171"/>
            <a:ext cx="3683513" cy="319190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r>
              <a:rPr lang="ru-RU" sz="1200" dirty="0">
                <a:solidFill>
                  <a:schemeClr val="bg1"/>
                </a:solidFill>
                <a:latin typeface="Circe" panose="020B0502020203020203" pitchFamily="34" charset="-52"/>
                <a:cs typeface="ARIAL"/>
              </a:rPr>
              <a:t>Резиденты ТОР, технопарка, бизнес-инкубатора</a:t>
            </a:r>
            <a:endParaRPr sz="1200" dirty="0">
              <a:solidFill>
                <a:schemeClr val="bg1"/>
              </a:solidFill>
              <a:latin typeface="Circe" panose="020B0502020203020203" pitchFamily="34" charset="-52"/>
              <a:cs typeface="ARIAL"/>
            </a:endParaRPr>
          </a:p>
        </p:txBody>
      </p:sp>
      <p:pic>
        <p:nvPicPr>
          <p:cNvPr id="1756745385" name="Рисунок 1756745384"/>
          <p:cNvPicPr>
            <a:picLocks noChangeAspect="1"/>
          </p:cNvPicPr>
          <p:nvPr/>
        </p:nvPicPr>
        <p:blipFill>
          <a:blip r:embed="rId4"/>
          <a:srcRect l="60204" t="69308" r="20706" b="2709"/>
          <a:stretch/>
        </p:blipFill>
        <p:spPr bwMode="auto">
          <a:xfrm>
            <a:off x="750368" y="2967796"/>
            <a:ext cx="995463" cy="859330"/>
          </a:xfrm>
          <a:prstGeom prst="rect">
            <a:avLst/>
          </a:prstGeom>
        </p:spPr>
      </p:pic>
      <p:pic>
        <p:nvPicPr>
          <p:cNvPr id="240356049" name="Рисунок 240356048"/>
          <p:cNvPicPr>
            <a:picLocks noChangeAspect="1"/>
          </p:cNvPicPr>
          <p:nvPr/>
        </p:nvPicPr>
        <p:blipFill>
          <a:blip r:embed="rId4"/>
          <a:srcRect l="60204" t="69308" r="20706" b="2709"/>
          <a:stretch/>
        </p:blipFill>
        <p:spPr bwMode="auto">
          <a:xfrm>
            <a:off x="787167" y="3862199"/>
            <a:ext cx="995463" cy="859330"/>
          </a:xfrm>
          <a:prstGeom prst="rect">
            <a:avLst/>
          </a:prstGeom>
        </p:spPr>
      </p:pic>
      <p:pic>
        <p:nvPicPr>
          <p:cNvPr id="601405972" name="Рисунок 601405971"/>
          <p:cNvPicPr>
            <a:picLocks noChangeAspect="1"/>
          </p:cNvPicPr>
          <p:nvPr/>
        </p:nvPicPr>
        <p:blipFill>
          <a:blip r:embed="rId4"/>
          <a:srcRect l="40455" t="2037" r="40455" b="69979"/>
          <a:stretch/>
        </p:blipFill>
        <p:spPr bwMode="auto">
          <a:xfrm>
            <a:off x="3062512" y="44568"/>
            <a:ext cx="1617920" cy="1396664"/>
          </a:xfrm>
          <a:prstGeom prst="rect">
            <a:avLst/>
          </a:prstGeom>
        </p:spPr>
      </p:pic>
      <p:pic>
        <p:nvPicPr>
          <p:cNvPr id="961224945" name="Рисунок 961224944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5202289" y="2332230"/>
            <a:ext cx="180000" cy="180000"/>
          </a:xfrm>
          <a:prstGeom prst="rect">
            <a:avLst/>
          </a:prstGeom>
        </p:spPr>
      </p:pic>
      <p:pic>
        <p:nvPicPr>
          <p:cNvPr id="947583612" name="Рисунок 947583611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5196732" y="2723595"/>
            <a:ext cx="180000" cy="180000"/>
          </a:xfrm>
          <a:prstGeom prst="rect">
            <a:avLst/>
          </a:prstGeom>
        </p:spPr>
      </p:pic>
      <p:pic>
        <p:nvPicPr>
          <p:cNvPr id="790168032" name="Рисунок 790168031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5190978" y="2995652"/>
            <a:ext cx="180000" cy="180000"/>
          </a:xfrm>
          <a:prstGeom prst="rect">
            <a:avLst/>
          </a:prstGeom>
        </p:spPr>
      </p:pic>
      <p:pic>
        <p:nvPicPr>
          <p:cNvPr id="105107316" name="Рисунок 105107315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5202289" y="3418719"/>
            <a:ext cx="180000" cy="180000"/>
          </a:xfrm>
          <a:prstGeom prst="rect">
            <a:avLst/>
          </a:prstGeom>
        </p:spPr>
      </p:pic>
      <p:pic>
        <p:nvPicPr>
          <p:cNvPr id="1868282792" name="Рисунок 1868282791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5190978" y="3925371"/>
            <a:ext cx="180000" cy="113392"/>
          </a:xfrm>
          <a:prstGeom prst="rect">
            <a:avLst/>
          </a:prstGeom>
        </p:spPr>
      </p:pic>
      <p:pic>
        <p:nvPicPr>
          <p:cNvPr id="296882433" name="Рисунок 296882432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5217890" y="4365415"/>
            <a:ext cx="180000" cy="166633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5473531" y="2668589"/>
            <a:ext cx="113417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200" dirty="0">
                <a:solidFill>
                  <a:schemeClr val="bg1"/>
                </a:solidFill>
                <a:latin typeface="Circe" panose="020B0502020203020203" pitchFamily="34" charset="-52"/>
                <a:cs typeface="ARIAL"/>
              </a:rPr>
              <a:t>Экспортеры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473531" y="2940335"/>
            <a:ext cx="34795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200" dirty="0">
                <a:solidFill>
                  <a:schemeClr val="bg1"/>
                </a:solidFill>
                <a:latin typeface="Circe" panose="020B0502020203020203" pitchFamily="34" charset="-52"/>
                <a:cs typeface="ARIAL"/>
              </a:rPr>
              <a:t>Сельскохозяйственные/потребительские кооперативы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451499" y="3381499"/>
            <a:ext cx="352361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200" dirty="0">
                <a:solidFill>
                  <a:schemeClr val="bg1"/>
                </a:solidFill>
                <a:latin typeface="Circe" panose="020B0502020203020203" pitchFamily="34" charset="-52"/>
                <a:cs typeface="ARIAL"/>
              </a:rPr>
              <a:t>Женское и молодежное предпринимательство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461102" y="3637996"/>
            <a:ext cx="33902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200" dirty="0">
                <a:solidFill>
                  <a:schemeClr val="bg1"/>
                </a:solidFill>
                <a:latin typeface="Circe" panose="020B0502020203020203" pitchFamily="34" charset="-52"/>
                <a:cs typeface="ARIAL"/>
              </a:rPr>
              <a:t>Малые предприятия, созданные физлицом </a:t>
            </a:r>
          </a:p>
          <a:p>
            <a:pPr>
              <a:defRPr/>
            </a:pPr>
            <a:r>
              <a:rPr lang="ru-RU" sz="1200" dirty="0">
                <a:solidFill>
                  <a:schemeClr val="bg1"/>
                </a:solidFill>
                <a:latin typeface="Circe" panose="020B0502020203020203" pitchFamily="34" charset="-52"/>
                <a:cs typeface="ARIAL"/>
              </a:rPr>
              <a:t>старше 45 лет, а также самозанятые граждане, </a:t>
            </a:r>
          </a:p>
          <a:p>
            <a:pPr>
              <a:defRPr/>
            </a:pPr>
            <a:r>
              <a:rPr lang="ru-RU" sz="1200" dirty="0">
                <a:solidFill>
                  <a:schemeClr val="bg1"/>
                </a:solidFill>
                <a:latin typeface="Circe" panose="020B0502020203020203" pitchFamily="34" charset="-52"/>
                <a:cs typeface="ARIAL"/>
              </a:rPr>
              <a:t>действующие менее одного года</a:t>
            </a:r>
            <a:endParaRPr lang="ru-RU" sz="1200" dirty="0">
              <a:solidFill>
                <a:schemeClr val="bg1"/>
              </a:solidFill>
              <a:latin typeface="Circe" panose="020B0502020203020203" pitchFamily="34" charset="-52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461102" y="4310233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1200" dirty="0">
                <a:solidFill>
                  <a:schemeClr val="bg1"/>
                </a:solidFill>
                <a:latin typeface="Circe" panose="020B0502020203020203" pitchFamily="34" charset="-52"/>
                <a:cs typeface="ARIAL"/>
              </a:rPr>
              <a:t>Туризм, экология, спорт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1340</TotalTime>
  <Words>1196</Words>
  <Application>Microsoft Office PowerPoint</Application>
  <DocSecurity>0</DocSecurity>
  <PresentationFormat>Экран (16:9)</PresentationFormat>
  <Paragraphs>324</Paragraphs>
  <Slides>11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23" baseType="lpstr">
      <vt:lpstr>Arial</vt:lpstr>
      <vt:lpstr>Arial</vt:lpstr>
      <vt:lpstr>Calibri</vt:lpstr>
      <vt:lpstr>Calibri Light</vt:lpstr>
      <vt:lpstr>Circe</vt:lpstr>
      <vt:lpstr>Circe</vt:lpstr>
      <vt:lpstr>Circe</vt:lpstr>
      <vt:lpstr>Georgia</vt:lpstr>
      <vt:lpstr>Times New Roman</vt:lpstr>
      <vt:lpstr>TT Norms ExtraBold</vt:lpstr>
      <vt:lpstr>Wingdings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subject/>
  <dc:creator>Аня</dc:creator>
  <cp:keywords/>
  <dc:description/>
  <cp:lastModifiedBy>Лилия Павловна Функнер</cp:lastModifiedBy>
  <cp:revision>171</cp:revision>
  <dcterms:created xsi:type="dcterms:W3CDTF">2020-12-27T07:19:34Z</dcterms:created>
  <dcterms:modified xsi:type="dcterms:W3CDTF">2023-04-26T05:14:38Z</dcterms:modified>
  <cp:category/>
  <dc:identifier/>
  <cp:contentStatus/>
  <dc:language/>
  <cp:version/>
</cp:coreProperties>
</file>