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88" r:id="rId12"/>
    <p:sldId id="289" r:id="rId13"/>
    <p:sldId id="290" r:id="rId14"/>
    <p:sldId id="291" r:id="rId15"/>
    <p:sldId id="287" r:id="rId1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48E3"/>
    <a:srgbClr val="2C6CFC"/>
    <a:srgbClr val="0854FC"/>
    <a:srgbClr val="FFFFFF"/>
    <a:srgbClr val="185FFC"/>
    <a:srgbClr val="034D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2" autoAdjust="0"/>
  </p:normalViewPr>
  <p:slideViewPr>
    <p:cSldViewPr>
      <p:cViewPr varScale="1">
        <p:scale>
          <a:sx n="108" d="100"/>
          <a:sy n="108" d="100"/>
        </p:scale>
        <p:origin x="130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2348880"/>
            <a:ext cx="8064896" cy="255454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T Norms ExtraBold" panose="02000503040000020004" pitchFamily="50" charset="-52"/>
              </a:rPr>
              <a:t>Презентация</a:t>
            </a:r>
          </a:p>
          <a:p>
            <a:r>
              <a:rPr lang="ru-RU" sz="3200" b="1" dirty="0">
                <a:latin typeface="TT Norms ExtraBold" panose="02000503040000020004" pitchFamily="50" charset="-52"/>
              </a:rPr>
              <a:t>официального сайта</a:t>
            </a:r>
          </a:p>
          <a:p>
            <a:r>
              <a:rPr lang="ru-RU" sz="3200" b="1" dirty="0">
                <a:latin typeface="TT Norms ExtraBold" panose="02000503040000020004" pitchFamily="50" charset="-52"/>
              </a:rPr>
              <a:t>администрации города Благовещенска</a:t>
            </a:r>
          </a:p>
          <a:p>
            <a:endParaRPr lang="ru-RU" sz="3200" dirty="0">
              <a:latin typeface="TT Norms ExtraBold" panose="02000503040000020004" pitchFamily="50" charset="-52"/>
            </a:endParaRPr>
          </a:p>
          <a:p>
            <a:endParaRPr lang="ru-RU" sz="3200" dirty="0">
              <a:latin typeface="TT Norms ExtraBold" panose="02000503040000020004" pitchFamily="50" charset="-5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32240" y="665401"/>
            <a:ext cx="15240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39552" y="4869160"/>
            <a:ext cx="8064896" cy="1323439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spc="-30" dirty="0">
                <a:latin typeface="TT Norms Regular" pitchFamily="50" charset="-52"/>
              </a:rPr>
              <a:t>Администрация города Благовещенска</a:t>
            </a:r>
          </a:p>
          <a:p>
            <a:r>
              <a:rPr lang="ru-RU" sz="1600" spc="-30" dirty="0">
                <a:latin typeface="TT Norms Regular" pitchFamily="50" charset="-52"/>
              </a:rPr>
              <a:t>Управление экономического развития и инвестиций</a:t>
            </a:r>
          </a:p>
          <a:p>
            <a:endParaRPr lang="ru-RU" sz="1600" spc="-30" dirty="0">
              <a:latin typeface="TT Norms Regular" pitchFamily="50" charset="-52"/>
            </a:endParaRPr>
          </a:p>
          <a:p>
            <a:endParaRPr lang="ru-RU" sz="1600" spc="-30" dirty="0">
              <a:latin typeface="TT Norms Regular" pitchFamily="50" charset="-52"/>
            </a:endParaRPr>
          </a:p>
          <a:p>
            <a:endParaRPr lang="ru-RU" sz="1600" spc="-30" dirty="0"/>
          </a:p>
        </p:txBody>
      </p:sp>
    </p:spTree>
    <p:extLst>
      <p:ext uri="{BB962C8B-B14F-4D97-AF65-F5344CB8AC3E}">
        <p14:creationId xmlns:p14="http://schemas.microsoft.com/office/powerpoint/2010/main" val="2628389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98" b="439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867626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9144000" cy="846338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021288"/>
            <a:ext cx="9144000" cy="0"/>
          </a:xfrm>
          <a:prstGeom prst="line">
            <a:avLst/>
          </a:prstGeom>
          <a:ln w="38100">
            <a:solidFill>
              <a:srgbClr val="2C6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7020272" y="6175375"/>
            <a:ext cx="1727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/>
            <a:r>
              <a:rPr lang="ru-RU" sz="1100" dirty="0">
                <a:solidFill>
                  <a:srgbClr val="2C6CFC"/>
                </a:solidFill>
                <a:latin typeface="TT Norms Medium"/>
              </a:rPr>
              <a:t>АДМИНИСТРАЦИЯ ГОРОДА БЛАГОВЕЩЕНСКА</a:t>
            </a: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61125" y="6175375"/>
            <a:ext cx="49688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913" y="6208713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8532440" y="188640"/>
            <a:ext cx="360040" cy="36004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2C6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2C6CFC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44587" y="116632"/>
            <a:ext cx="6854826" cy="679673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atin typeface="TT Norms ExtraBold" panose="02000503040000020004" pitchFamily="50" charset="-52"/>
              </a:rPr>
              <a:t>Перечень финансовых поддержек </a:t>
            </a:r>
            <a:endParaRPr lang="ru-RU" sz="2800" dirty="0">
              <a:latin typeface="TT Norms Regular" panose="02000503030000020003" pitchFamily="50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733" y="5257482"/>
            <a:ext cx="7728291" cy="58477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spc="-30" dirty="0">
                <a:latin typeface="TT Norms Regular" pitchFamily="50" charset="-52"/>
              </a:rPr>
              <a:t>Информационный материал: порядки, формы, образцы документов</a:t>
            </a:r>
          </a:p>
          <a:p>
            <a:endParaRPr lang="ru-RU" sz="1600" spc="-30" dirty="0">
              <a:latin typeface="TT Norms Regular" pitchFamily="50" charset="-5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55" y="879365"/>
            <a:ext cx="7732469" cy="4349514"/>
          </a:xfrm>
          <a:prstGeom prst="rect">
            <a:avLst/>
          </a:prstGeom>
          <a:noFill/>
          <a:ln w="9525">
            <a:solidFill>
              <a:srgbClr val="2C6CF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496436" y="199383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spc="-30" dirty="0">
                <a:solidFill>
                  <a:srgbClr val="2C6CFC"/>
                </a:solidFill>
                <a:latin typeface="TT Norms Regular" pitchFamily="50" charset="-52"/>
              </a:rPr>
              <a:t>10</a:t>
            </a:r>
            <a:endParaRPr lang="ru-RU" sz="1600" dirty="0">
              <a:solidFill>
                <a:srgbClr val="2C6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84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98" b="439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867626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9144000" cy="846338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021288"/>
            <a:ext cx="9144000" cy="0"/>
          </a:xfrm>
          <a:prstGeom prst="line">
            <a:avLst/>
          </a:prstGeom>
          <a:ln w="38100">
            <a:solidFill>
              <a:srgbClr val="2C6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7020272" y="6175375"/>
            <a:ext cx="1727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/>
            <a:r>
              <a:rPr lang="ru-RU" sz="1100" dirty="0">
                <a:solidFill>
                  <a:srgbClr val="2C6CFC"/>
                </a:solidFill>
                <a:latin typeface="TT Norms Medium"/>
              </a:rPr>
              <a:t>АДМИНИСТРАЦИЯ ГОРОДА БЛАГОВЕЩЕНСКА</a:t>
            </a: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61125" y="6175375"/>
            <a:ext cx="49688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913" y="6208713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8532440" y="188640"/>
            <a:ext cx="360040" cy="36004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2C6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2C6CFC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44587" y="116632"/>
            <a:ext cx="6854826" cy="679673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atin typeface="TT Norms ExtraBold" panose="02000503040000020004" pitchFamily="50" charset="-52"/>
              </a:rPr>
              <a:t>Информация о поддержке</a:t>
            </a:r>
            <a:endParaRPr lang="ru-RU" sz="2800" dirty="0">
              <a:latin typeface="TT Norms Regular" panose="02000503030000020003" pitchFamily="50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733" y="5257482"/>
            <a:ext cx="7728291" cy="58477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spc="-30" dirty="0">
                <a:latin typeface="TT Norms Regular" pitchFamily="50" charset="-52"/>
              </a:rPr>
              <a:t>Информация с основными условиями предоставления субсидии / гранта</a:t>
            </a:r>
          </a:p>
          <a:p>
            <a:endParaRPr lang="ru-RU" sz="1600" spc="-30" dirty="0">
              <a:latin typeface="TT Norms Regular" pitchFamily="50" charset="-5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96436" y="199383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spc="-30" dirty="0">
                <a:solidFill>
                  <a:srgbClr val="2C6CFC"/>
                </a:solidFill>
                <a:latin typeface="TT Norms Regular" pitchFamily="50" charset="-52"/>
              </a:rPr>
              <a:t>11</a:t>
            </a:r>
            <a:endParaRPr lang="ru-RU" sz="1600" dirty="0">
              <a:solidFill>
                <a:srgbClr val="2C6CFC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56" y="879365"/>
            <a:ext cx="7732468" cy="43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02372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98" b="439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867626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9144000" cy="846338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021288"/>
            <a:ext cx="9144000" cy="0"/>
          </a:xfrm>
          <a:prstGeom prst="line">
            <a:avLst/>
          </a:prstGeom>
          <a:ln w="38100">
            <a:solidFill>
              <a:srgbClr val="2C6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7020272" y="6175375"/>
            <a:ext cx="1727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/>
            <a:r>
              <a:rPr lang="ru-RU" sz="1100" dirty="0">
                <a:solidFill>
                  <a:srgbClr val="2C6CFC"/>
                </a:solidFill>
                <a:latin typeface="TT Norms Medium"/>
              </a:rPr>
              <a:t>АДМИНИСТРАЦИЯ ГОРОДА БЛАГОВЕЩЕНСКА</a:t>
            </a: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61125" y="6175375"/>
            <a:ext cx="49688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913" y="6208713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8532440" y="188640"/>
            <a:ext cx="360040" cy="36004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2C6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2C6CFC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44587" y="116632"/>
            <a:ext cx="6854826" cy="679673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atin typeface="TT Norms ExtraBold" panose="02000503040000020004" pitchFamily="50" charset="-52"/>
              </a:rPr>
              <a:t>Материалы для скачивания</a:t>
            </a:r>
            <a:endParaRPr lang="ru-RU" sz="2800" dirty="0">
              <a:latin typeface="TT Norms Regular" panose="02000503030000020003" pitchFamily="50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733" y="5257482"/>
            <a:ext cx="7728291" cy="58477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spc="-30" dirty="0">
                <a:latin typeface="TT Norms Regular" pitchFamily="50" charset="-52"/>
              </a:rPr>
              <a:t>Скачиваемые файлы с информацией о порядке предоставления поддержки, бланками документов для заполнения, образцами заполнения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96436" y="199383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spc="-30" dirty="0">
                <a:solidFill>
                  <a:srgbClr val="2C6CFC"/>
                </a:solidFill>
                <a:latin typeface="TT Norms Regular" pitchFamily="50" charset="-52"/>
              </a:rPr>
              <a:t>12</a:t>
            </a:r>
            <a:endParaRPr lang="ru-RU" sz="1600" dirty="0">
              <a:solidFill>
                <a:srgbClr val="2C6CFC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56" y="879365"/>
            <a:ext cx="7732468" cy="43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3515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98" b="439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867626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9144000" cy="846338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021288"/>
            <a:ext cx="9144000" cy="0"/>
          </a:xfrm>
          <a:prstGeom prst="line">
            <a:avLst/>
          </a:prstGeom>
          <a:ln w="38100">
            <a:solidFill>
              <a:srgbClr val="2C6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7020272" y="6175375"/>
            <a:ext cx="1727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/>
            <a:r>
              <a:rPr lang="ru-RU" sz="1100" dirty="0">
                <a:solidFill>
                  <a:srgbClr val="2C6CFC"/>
                </a:solidFill>
                <a:latin typeface="TT Norms Medium"/>
              </a:rPr>
              <a:t>АДМИНИСТРАЦИЯ ГОРОДА БЛАГОВЕЩЕНСКА</a:t>
            </a: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61125" y="6175375"/>
            <a:ext cx="49688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913" y="6208713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8532440" y="188640"/>
            <a:ext cx="360040" cy="36004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2C6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2C6CFC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44587" y="116632"/>
            <a:ext cx="6854826" cy="679673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atin typeface="TT Norms ExtraBold" panose="02000503040000020004" pitchFamily="50" charset="-52"/>
              </a:rPr>
              <a:t>Пример: образец заполнения ТЭО</a:t>
            </a:r>
            <a:endParaRPr lang="ru-RU" sz="2800" dirty="0">
              <a:latin typeface="TT Norms Regular" panose="02000503030000020003" pitchFamily="50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733" y="5257482"/>
            <a:ext cx="7728291" cy="58477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spc="-30" dirty="0">
                <a:latin typeface="TT Norms Regular" pitchFamily="50" charset="-52"/>
              </a:rPr>
              <a:t>Материалы скачиваются в формате «.</a:t>
            </a:r>
            <a:r>
              <a:rPr lang="en-US" sz="1600" spc="-30" dirty="0">
                <a:latin typeface="TT Norms Regular" pitchFamily="50" charset="-52"/>
              </a:rPr>
              <a:t>doc</a:t>
            </a:r>
            <a:r>
              <a:rPr lang="ru-RU" sz="1600" spc="-30" dirty="0">
                <a:latin typeface="TT Norms Regular" pitchFamily="50" charset="-52"/>
              </a:rPr>
              <a:t>х» (формат файлов</a:t>
            </a:r>
            <a:r>
              <a:rPr lang="en-US" sz="1600" spc="-30" dirty="0">
                <a:latin typeface="TT Norms Regular" pitchFamily="50" charset="-52"/>
              </a:rPr>
              <a:t> Word) </a:t>
            </a:r>
            <a:r>
              <a:rPr lang="ru-RU" sz="1600" spc="-30" dirty="0">
                <a:latin typeface="TT Norms Regular" pitchFamily="50" charset="-52"/>
              </a:rPr>
              <a:t>для удобства ознакомления и работы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96436" y="199383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spc="-30" dirty="0">
                <a:solidFill>
                  <a:srgbClr val="2C6CFC"/>
                </a:solidFill>
                <a:latin typeface="TT Norms Regular" pitchFamily="50" charset="-52"/>
              </a:rPr>
              <a:t>13</a:t>
            </a:r>
            <a:endParaRPr lang="ru-RU" sz="1600" dirty="0">
              <a:solidFill>
                <a:srgbClr val="2C6CFC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56" y="879365"/>
            <a:ext cx="7732468" cy="4349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9692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98" b="439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867626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9144000" cy="846338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021288"/>
            <a:ext cx="9144000" cy="0"/>
          </a:xfrm>
          <a:prstGeom prst="line">
            <a:avLst/>
          </a:prstGeom>
          <a:ln w="38100">
            <a:solidFill>
              <a:srgbClr val="2C6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7020272" y="6175375"/>
            <a:ext cx="1727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/>
            <a:r>
              <a:rPr lang="ru-RU" sz="1100" dirty="0">
                <a:solidFill>
                  <a:srgbClr val="2C6CFC"/>
                </a:solidFill>
                <a:latin typeface="TT Norms Medium"/>
              </a:rPr>
              <a:t>АДМИНИСТРАЦИЯ ГОРОДА БЛАГОВЕЩЕНСКА</a:t>
            </a: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61125" y="6175375"/>
            <a:ext cx="49688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913" y="6208713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8532440" y="188640"/>
            <a:ext cx="360040" cy="36004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2C6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2C6CFC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44587" y="116632"/>
            <a:ext cx="6854826" cy="679673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atin typeface="TT Norms ExtraBold" panose="02000503040000020004" pitchFamily="50" charset="-52"/>
              </a:rPr>
              <a:t>Реестр участников отбора</a:t>
            </a:r>
            <a:endParaRPr lang="ru-RU" sz="2800" dirty="0">
              <a:latin typeface="TT Norms Regular" panose="02000503030000020003" pitchFamily="50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733" y="5257482"/>
            <a:ext cx="7728291" cy="58477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spc="-30" dirty="0">
                <a:latin typeface="TT Norms Regular" pitchFamily="50" charset="-52"/>
              </a:rPr>
              <a:t>На сайте можно ознакомиться с реестром участников конкурсного отбора, претендентами на получение поддержки, прошедшим конкурсный отбор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96436" y="199383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spc="-30" dirty="0">
                <a:solidFill>
                  <a:srgbClr val="2C6CFC"/>
                </a:solidFill>
                <a:latin typeface="TT Norms Regular" pitchFamily="50" charset="-52"/>
              </a:rPr>
              <a:t>14</a:t>
            </a:r>
            <a:endParaRPr lang="ru-RU" sz="1600" dirty="0">
              <a:solidFill>
                <a:srgbClr val="2C6CFC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2" y="879365"/>
            <a:ext cx="7724111" cy="434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8771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021288"/>
            <a:ext cx="9144000" cy="846338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021288"/>
            <a:ext cx="9144000" cy="0"/>
          </a:xfrm>
          <a:prstGeom prst="line">
            <a:avLst/>
          </a:prstGeom>
          <a:ln w="38100">
            <a:solidFill>
              <a:srgbClr val="2C6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7020272" y="6175375"/>
            <a:ext cx="1727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/>
            <a:r>
              <a:rPr lang="ru-RU" sz="1100" dirty="0">
                <a:solidFill>
                  <a:srgbClr val="2C6CFC"/>
                </a:solidFill>
                <a:latin typeface="TT Norms Medium"/>
              </a:rPr>
              <a:t>АДМИНИСТРАЦИЯ ГОРОДА БЛАГОВЕЩЕНСКА</a:t>
            </a: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61125" y="6175375"/>
            <a:ext cx="49688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6913" y="6208713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144586" y="2664848"/>
            <a:ext cx="6854826" cy="679673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atin typeface="TT Norms ExtraBold" panose="02000503040000020004" pitchFamily="50" charset="-52"/>
              </a:rPr>
              <a:t>Спасибо за внимание!</a:t>
            </a:r>
            <a:endParaRPr lang="ru-RU" sz="2800" dirty="0">
              <a:latin typeface="TT Norms Regular" panose="02000503030000020003" pitchFamily="50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7854" y="3403540"/>
            <a:ext cx="7728291" cy="707886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spc="-30" dirty="0">
                <a:solidFill>
                  <a:srgbClr val="0348E3"/>
                </a:solidFill>
                <a:latin typeface="TT Norms Regular" pitchFamily="50" charset="-52"/>
              </a:rPr>
              <a:t>www.admblag.ru</a:t>
            </a:r>
            <a:endParaRPr lang="ru-RU" sz="2400" spc="-30" dirty="0">
              <a:solidFill>
                <a:srgbClr val="0348E3"/>
              </a:solidFill>
              <a:latin typeface="TT Norms Regular" pitchFamily="50" charset="-52"/>
            </a:endParaRPr>
          </a:p>
          <a:p>
            <a:endParaRPr lang="ru-RU" sz="1600" spc="-30" dirty="0">
              <a:latin typeface="TT Norms Regular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659108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98" b="439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867626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9144000" cy="846338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021288"/>
            <a:ext cx="9144000" cy="0"/>
          </a:xfrm>
          <a:prstGeom prst="line">
            <a:avLst/>
          </a:prstGeom>
          <a:ln w="38100">
            <a:solidFill>
              <a:srgbClr val="2C6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7020272" y="6175375"/>
            <a:ext cx="1727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/>
            <a:r>
              <a:rPr lang="ru-RU" sz="1100" dirty="0">
                <a:solidFill>
                  <a:srgbClr val="2C6CFC"/>
                </a:solidFill>
                <a:latin typeface="TT Norms Medium"/>
              </a:rPr>
              <a:t>АДМИНИСТРАЦИЯ ГОРОДА БЛАГОВЕЩЕНСКА</a:t>
            </a: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61125" y="6175375"/>
            <a:ext cx="49688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913" y="6208713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8532440" y="188640"/>
            <a:ext cx="360040" cy="36004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2C6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2C6CFC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44587" y="116632"/>
            <a:ext cx="6854826" cy="679673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atin typeface="TT Norms ExtraBold" panose="02000503040000020004" pitchFamily="50" charset="-52"/>
              </a:rPr>
              <a:t>Главная страница</a:t>
            </a:r>
            <a:endParaRPr lang="ru-RU" sz="2800" dirty="0">
              <a:latin typeface="TT Norms Regular" panose="02000503030000020003" pitchFamily="50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733" y="5257482"/>
            <a:ext cx="7728291" cy="58477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spc="-30" dirty="0">
                <a:latin typeface="TT Norms Regular" pitchFamily="50" charset="-52"/>
              </a:rPr>
              <a:t>Интерфейс главной страницы</a:t>
            </a:r>
          </a:p>
          <a:p>
            <a:endParaRPr lang="ru-RU" sz="1600" spc="-30" dirty="0">
              <a:latin typeface="TT Norms Regular" pitchFamily="50" charset="-5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33" y="836712"/>
            <a:ext cx="7728291" cy="4347164"/>
          </a:xfrm>
          <a:prstGeom prst="rect">
            <a:avLst/>
          </a:prstGeom>
          <a:noFill/>
          <a:ln w="9525">
            <a:solidFill>
              <a:srgbClr val="2C6CF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496436" y="199383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spc="-30" dirty="0">
                <a:solidFill>
                  <a:srgbClr val="2C6CFC"/>
                </a:solidFill>
                <a:latin typeface="TT Norms Regular" pitchFamily="50" charset="-52"/>
              </a:rPr>
              <a:t>2</a:t>
            </a:r>
            <a:endParaRPr lang="ru-RU" sz="1600" dirty="0">
              <a:solidFill>
                <a:srgbClr val="2C6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757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98" b="439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867626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9144000" cy="846338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021288"/>
            <a:ext cx="9144000" cy="0"/>
          </a:xfrm>
          <a:prstGeom prst="line">
            <a:avLst/>
          </a:prstGeom>
          <a:ln w="38100">
            <a:solidFill>
              <a:srgbClr val="2C6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7020272" y="6175375"/>
            <a:ext cx="1727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/>
            <a:r>
              <a:rPr lang="ru-RU" sz="1100" dirty="0">
                <a:solidFill>
                  <a:srgbClr val="2C6CFC"/>
                </a:solidFill>
                <a:latin typeface="TT Norms Medium"/>
              </a:rPr>
              <a:t>АДМИНИСТРАЦИЯ ГОРОДА БЛАГОВЕЩЕНСКА</a:t>
            </a: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61125" y="6175375"/>
            <a:ext cx="49688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913" y="6208713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8532440" y="188640"/>
            <a:ext cx="360040" cy="36004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2C6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2C6CFC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44587" y="116632"/>
            <a:ext cx="6854826" cy="679673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atin typeface="TT Norms ExtraBold" panose="02000503040000020004" pitchFamily="50" charset="-52"/>
              </a:rPr>
              <a:t>Главная страница</a:t>
            </a:r>
            <a:endParaRPr lang="ru-RU" sz="2800" dirty="0">
              <a:latin typeface="TT Norms Regular" panose="02000503030000020003" pitchFamily="50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733" y="5257482"/>
            <a:ext cx="7728291" cy="58477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spc="-30" dirty="0">
                <a:latin typeface="TT Norms Regular" pitchFamily="50" charset="-52"/>
              </a:rPr>
              <a:t>Новостной блок и контактные данные</a:t>
            </a:r>
          </a:p>
          <a:p>
            <a:endParaRPr lang="ru-RU" sz="1600" spc="-30" dirty="0">
              <a:latin typeface="TT Norms Regular" pitchFamily="50" charset="-52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3" y="837290"/>
            <a:ext cx="7724111" cy="4344813"/>
          </a:xfrm>
          <a:prstGeom prst="rect">
            <a:avLst/>
          </a:prstGeom>
          <a:noFill/>
          <a:ln w="9525">
            <a:solidFill>
              <a:srgbClr val="2C6CF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8496436" y="199383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spc="-30" dirty="0">
                <a:solidFill>
                  <a:srgbClr val="2C6CFC"/>
                </a:solidFill>
                <a:latin typeface="TT Norms Regular" pitchFamily="50" charset="-52"/>
              </a:rPr>
              <a:t>3</a:t>
            </a:r>
            <a:endParaRPr lang="ru-RU" sz="1600" dirty="0">
              <a:solidFill>
                <a:srgbClr val="2C6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226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98" b="439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867626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9144000" cy="846338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021288"/>
            <a:ext cx="9144000" cy="0"/>
          </a:xfrm>
          <a:prstGeom prst="line">
            <a:avLst/>
          </a:prstGeom>
          <a:ln w="38100">
            <a:solidFill>
              <a:srgbClr val="2C6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7020272" y="6175375"/>
            <a:ext cx="1727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/>
            <a:r>
              <a:rPr lang="ru-RU" sz="1100" dirty="0">
                <a:solidFill>
                  <a:srgbClr val="2C6CFC"/>
                </a:solidFill>
                <a:latin typeface="TT Norms Medium"/>
              </a:rPr>
              <a:t>АДМИНИСТРАЦИЯ ГОРОДА БЛАГОВЕЩЕНСКА</a:t>
            </a: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61125" y="6175375"/>
            <a:ext cx="49688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913" y="6208713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8532440" y="188640"/>
            <a:ext cx="360040" cy="36004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2C6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2C6CFC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44587" y="116632"/>
            <a:ext cx="6854826" cy="679673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atin typeface="TT Norms ExtraBold" panose="02000503040000020004" pitchFamily="50" charset="-52"/>
              </a:rPr>
              <a:t>Главная страница - сервисы</a:t>
            </a:r>
            <a:endParaRPr lang="ru-RU" sz="2800" dirty="0">
              <a:latin typeface="TT Norms Regular" panose="02000503030000020003" pitchFamily="50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7854" y="5229200"/>
            <a:ext cx="7728291" cy="83099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spc="-30" dirty="0">
                <a:latin typeface="TT Norms Regular" pitchFamily="50" charset="-52"/>
              </a:rPr>
              <a:t>По просьбе членов Совета по улучшению инвестиционного климата и развитию предпринимательства при мэре города Благовещенска на главную страницу для ускоренного поиска добавлена «горячая» клавиша «Субсидии МСП»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3" y="836712"/>
            <a:ext cx="7724111" cy="4344812"/>
          </a:xfrm>
          <a:prstGeom prst="rect">
            <a:avLst/>
          </a:prstGeom>
          <a:noFill/>
          <a:ln w="9525">
            <a:solidFill>
              <a:srgbClr val="2C6CF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496436" y="199383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spc="-30" dirty="0">
                <a:solidFill>
                  <a:srgbClr val="2C6CFC"/>
                </a:solidFill>
                <a:latin typeface="TT Norms Regular" pitchFamily="50" charset="-52"/>
              </a:rPr>
              <a:t>4</a:t>
            </a:r>
            <a:endParaRPr lang="ru-RU" sz="1600" dirty="0">
              <a:solidFill>
                <a:srgbClr val="2C6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541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98" b="439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818" y="23911"/>
            <a:ext cx="9144000" cy="6867626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9144000" cy="846338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021288"/>
            <a:ext cx="9144000" cy="0"/>
          </a:xfrm>
          <a:prstGeom prst="line">
            <a:avLst/>
          </a:prstGeom>
          <a:ln w="38100">
            <a:solidFill>
              <a:srgbClr val="2C6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7020272" y="6175375"/>
            <a:ext cx="1727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/>
            <a:r>
              <a:rPr lang="ru-RU" sz="1100" dirty="0">
                <a:solidFill>
                  <a:srgbClr val="2C6CFC"/>
                </a:solidFill>
                <a:latin typeface="TT Norms Medium"/>
              </a:rPr>
              <a:t>АДМИНИСТРАЦИЯ ГОРОДА БЛАГОВЕЩЕНСКА</a:t>
            </a: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61125" y="6175375"/>
            <a:ext cx="49688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913" y="6208713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8532440" y="188640"/>
            <a:ext cx="360040" cy="36004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2C6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2C6CFC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44587" y="116632"/>
            <a:ext cx="6854826" cy="679673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atin typeface="TT Norms ExtraBold" panose="02000503040000020004" pitchFamily="50" charset="-52"/>
              </a:rPr>
              <a:t>Главная страница - полезные ссылки</a:t>
            </a:r>
            <a:endParaRPr lang="ru-RU" sz="2800" dirty="0">
              <a:latin typeface="TT Norms Regular" panose="02000503030000020003" pitchFamily="50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6905" y="5256516"/>
            <a:ext cx="7728291" cy="58477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spc="-30" dirty="0">
                <a:latin typeface="TT Norms Regular" pitchFamily="50" charset="-52"/>
              </a:rPr>
              <a:t>Полезные ссылки и контактные данные</a:t>
            </a:r>
          </a:p>
          <a:p>
            <a:endParaRPr lang="ru-RU" sz="1600" spc="-30" dirty="0">
              <a:latin typeface="TT Norms Regular" pitchFamily="50" charset="-5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3" y="836712"/>
            <a:ext cx="7724111" cy="4344812"/>
          </a:xfrm>
          <a:prstGeom prst="rect">
            <a:avLst/>
          </a:prstGeom>
          <a:noFill/>
          <a:ln w="9525">
            <a:solidFill>
              <a:srgbClr val="2C6CF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496436" y="199383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spc="-30" dirty="0">
                <a:solidFill>
                  <a:srgbClr val="2C6CFC"/>
                </a:solidFill>
                <a:latin typeface="TT Norms Regular" pitchFamily="50" charset="-52"/>
              </a:rPr>
              <a:t>5</a:t>
            </a:r>
            <a:endParaRPr lang="ru-RU" sz="1600" dirty="0">
              <a:solidFill>
                <a:srgbClr val="2C6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541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98" b="439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867626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9144000" cy="846338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021288"/>
            <a:ext cx="9144000" cy="0"/>
          </a:xfrm>
          <a:prstGeom prst="line">
            <a:avLst/>
          </a:prstGeom>
          <a:ln w="38100">
            <a:solidFill>
              <a:srgbClr val="2C6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7020272" y="6175375"/>
            <a:ext cx="1727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/>
            <a:r>
              <a:rPr lang="ru-RU" sz="1100" dirty="0">
                <a:solidFill>
                  <a:srgbClr val="2C6CFC"/>
                </a:solidFill>
                <a:latin typeface="TT Norms Medium"/>
              </a:rPr>
              <a:t>АДМИНИСТРАЦИЯ ГОРОДА БЛАГОВЕЩЕНСКА</a:t>
            </a: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61125" y="6175375"/>
            <a:ext cx="49688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913" y="6208713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8532440" y="188640"/>
            <a:ext cx="360040" cy="36004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2C6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2C6CFC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44587" y="116632"/>
            <a:ext cx="6854826" cy="679673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atin typeface="TT Norms ExtraBold" panose="02000503040000020004" pitchFamily="50" charset="-52"/>
              </a:rPr>
              <a:t>Раздел «Экономика»</a:t>
            </a:r>
            <a:endParaRPr lang="ru-RU" sz="2800" dirty="0">
              <a:latin typeface="TT Norms Regular" panose="02000503030000020003" pitchFamily="50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8555" y="5282427"/>
            <a:ext cx="7728291" cy="58477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spc="-30" dirty="0">
                <a:latin typeface="TT Norms Regular" pitchFamily="50" charset="-52"/>
              </a:rPr>
              <a:t>Пошаговый путь в разделе для предпринимателей</a:t>
            </a:r>
          </a:p>
          <a:p>
            <a:endParaRPr lang="ru-RU" sz="1600" spc="-30" dirty="0">
              <a:latin typeface="TT Norms Regular" pitchFamily="50" charset="-5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55" y="836836"/>
            <a:ext cx="7732469" cy="4349513"/>
          </a:xfrm>
          <a:prstGeom prst="rect">
            <a:avLst/>
          </a:prstGeom>
          <a:noFill/>
          <a:ln w="9525">
            <a:solidFill>
              <a:srgbClr val="2C6CF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8496436" y="199383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spc="-30" dirty="0">
                <a:solidFill>
                  <a:srgbClr val="2C6CFC"/>
                </a:solidFill>
                <a:latin typeface="TT Norms Regular" pitchFamily="50" charset="-52"/>
              </a:rPr>
              <a:t>6</a:t>
            </a:r>
            <a:endParaRPr lang="ru-RU" sz="1600" dirty="0">
              <a:solidFill>
                <a:srgbClr val="2C6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717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98" b="439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867626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9144000" cy="846338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021288"/>
            <a:ext cx="9144000" cy="0"/>
          </a:xfrm>
          <a:prstGeom prst="line">
            <a:avLst/>
          </a:prstGeom>
          <a:ln w="38100">
            <a:solidFill>
              <a:srgbClr val="2C6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7020272" y="6175375"/>
            <a:ext cx="1727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/>
            <a:r>
              <a:rPr lang="ru-RU" sz="1100" dirty="0">
                <a:solidFill>
                  <a:srgbClr val="2C6CFC"/>
                </a:solidFill>
                <a:latin typeface="TT Norms Medium"/>
              </a:rPr>
              <a:t>АДМИНИСТРАЦИЯ ГОРОДА БЛАГОВЕЩЕНСКА</a:t>
            </a: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61125" y="6175375"/>
            <a:ext cx="49688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913" y="6208713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8532440" y="188640"/>
            <a:ext cx="360040" cy="36004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2C6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2C6CFC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44587" y="116632"/>
            <a:ext cx="6854826" cy="679673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atin typeface="TT Norms ExtraBold" panose="02000503040000020004" pitchFamily="50" charset="-52"/>
              </a:rPr>
              <a:t>«Малое и среднее предпринимательство»</a:t>
            </a:r>
            <a:endParaRPr lang="ru-RU" sz="2800" dirty="0">
              <a:latin typeface="TT Norms Regular" panose="02000503030000020003" pitchFamily="50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733" y="5257482"/>
            <a:ext cx="7728291" cy="58477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spc="-30" dirty="0">
                <a:latin typeface="TT Norms Regular" pitchFamily="50" charset="-52"/>
              </a:rPr>
              <a:t>Контактные данные экономического блока, курирующего сферу МСП</a:t>
            </a:r>
          </a:p>
          <a:p>
            <a:endParaRPr lang="ru-RU" sz="1600" spc="-30" dirty="0">
              <a:latin typeface="TT Norms Regular" pitchFamily="50" charset="-5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54" y="836712"/>
            <a:ext cx="7732469" cy="4349514"/>
          </a:xfrm>
          <a:prstGeom prst="rect">
            <a:avLst/>
          </a:prstGeom>
          <a:noFill/>
          <a:ln w="9525">
            <a:solidFill>
              <a:srgbClr val="2C6CF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496436" y="199383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spc="-30" dirty="0">
                <a:solidFill>
                  <a:srgbClr val="2C6CFC"/>
                </a:solidFill>
                <a:latin typeface="TT Norms Regular" pitchFamily="50" charset="-52"/>
              </a:rPr>
              <a:t>7</a:t>
            </a:r>
            <a:endParaRPr lang="ru-RU" sz="1600" dirty="0">
              <a:solidFill>
                <a:srgbClr val="2C6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261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98" b="439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867626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9144000" cy="846338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021288"/>
            <a:ext cx="9144000" cy="0"/>
          </a:xfrm>
          <a:prstGeom prst="line">
            <a:avLst/>
          </a:prstGeom>
          <a:ln w="38100">
            <a:solidFill>
              <a:srgbClr val="2C6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7020272" y="6175375"/>
            <a:ext cx="1727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/>
            <a:r>
              <a:rPr lang="ru-RU" sz="1100" dirty="0">
                <a:solidFill>
                  <a:srgbClr val="2C6CFC"/>
                </a:solidFill>
                <a:latin typeface="TT Norms Medium"/>
              </a:rPr>
              <a:t>АДМИНИСТРАЦИЯ ГОРОДА БЛАГОВЕЩЕНСКА</a:t>
            </a: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61125" y="6175375"/>
            <a:ext cx="49688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913" y="6208713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8532440" y="188640"/>
            <a:ext cx="360040" cy="36004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2C6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2C6CFC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44587" y="116632"/>
            <a:ext cx="6854826" cy="679673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atin typeface="TT Norms ExtraBold" panose="02000503040000020004" pitchFamily="50" charset="-52"/>
              </a:rPr>
              <a:t>Направления деятельности</a:t>
            </a:r>
            <a:endParaRPr lang="ru-RU" sz="2800" dirty="0">
              <a:latin typeface="TT Norms Regular" panose="02000503030000020003" pitchFamily="50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733" y="5257482"/>
            <a:ext cx="7728291" cy="58477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spc="-30" dirty="0">
                <a:latin typeface="TT Norms Regular" pitchFamily="50" charset="-52"/>
              </a:rPr>
              <a:t>Инструментарий информационной поддержки на сайте</a:t>
            </a:r>
          </a:p>
          <a:p>
            <a:endParaRPr lang="ru-RU" sz="1600" spc="-30" dirty="0">
              <a:latin typeface="TT Norms Regular" pitchFamily="50" charset="-5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55" y="836712"/>
            <a:ext cx="7732469" cy="4349515"/>
          </a:xfrm>
          <a:prstGeom prst="rect">
            <a:avLst/>
          </a:prstGeom>
          <a:noFill/>
          <a:ln w="9525">
            <a:solidFill>
              <a:srgbClr val="2C6CF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8496436" y="199383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spc="-30" dirty="0">
                <a:solidFill>
                  <a:srgbClr val="2C6CFC"/>
                </a:solidFill>
                <a:latin typeface="TT Norms Regular" pitchFamily="50" charset="-52"/>
              </a:rPr>
              <a:t>8</a:t>
            </a:r>
            <a:endParaRPr lang="ru-RU" sz="1600" dirty="0">
              <a:solidFill>
                <a:srgbClr val="2C6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52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98" b="439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867626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9144000" cy="846338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021288"/>
            <a:ext cx="9144000" cy="0"/>
          </a:xfrm>
          <a:prstGeom prst="line">
            <a:avLst/>
          </a:prstGeom>
          <a:ln w="38100">
            <a:solidFill>
              <a:srgbClr val="2C6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7020272" y="6175375"/>
            <a:ext cx="1727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/>
            <a:r>
              <a:rPr lang="ru-RU" sz="1100" dirty="0">
                <a:solidFill>
                  <a:srgbClr val="2C6CFC"/>
                </a:solidFill>
                <a:latin typeface="TT Norms Medium"/>
              </a:rPr>
              <a:t>АДМИНИСТРАЦИЯ ГОРОДА БЛАГОВЕЩЕНСКА</a:t>
            </a: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61125" y="6175375"/>
            <a:ext cx="49688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913" y="6208713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8532440" y="188640"/>
            <a:ext cx="360040" cy="36004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2C6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2C6CFC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44587" y="116632"/>
            <a:ext cx="6854826" cy="679673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defRPr/>
            </a:pPr>
            <a:r>
              <a:rPr lang="ru-RU" sz="2800" b="1" dirty="0">
                <a:latin typeface="TT Norms ExtraBold" panose="02000503040000020004" pitchFamily="50" charset="-52"/>
              </a:rPr>
              <a:t>«Формы поддержки предпринимательской деятельности»</a:t>
            </a:r>
            <a:endParaRPr lang="ru-RU" sz="2800" dirty="0">
              <a:latin typeface="TT Norms Regular" panose="02000503030000020003" pitchFamily="50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733" y="5257482"/>
            <a:ext cx="7911715" cy="58477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spc="-30" dirty="0">
                <a:latin typeface="TT Norms Regular" pitchFamily="50" charset="-52"/>
              </a:rPr>
              <a:t>Раздел с информацией о действующих и оказанных мерах прямой финансовой поддержки</a:t>
            </a:r>
          </a:p>
          <a:p>
            <a:endParaRPr lang="ru-RU" sz="1600" spc="-30" dirty="0">
              <a:latin typeface="TT Norms Regular" pitchFamily="50" charset="-5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55" y="836711"/>
            <a:ext cx="7732469" cy="4349513"/>
          </a:xfrm>
          <a:prstGeom prst="rect">
            <a:avLst/>
          </a:prstGeom>
          <a:noFill/>
          <a:ln w="9525">
            <a:solidFill>
              <a:srgbClr val="2C6CF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496436" y="199383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spc="-30" dirty="0">
                <a:solidFill>
                  <a:srgbClr val="2C6CFC"/>
                </a:solidFill>
                <a:latin typeface="TT Norms Regular" pitchFamily="50" charset="-52"/>
              </a:rPr>
              <a:t>9</a:t>
            </a:r>
            <a:endParaRPr lang="ru-RU" sz="1600" dirty="0">
              <a:solidFill>
                <a:srgbClr val="2C6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5590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20453</TotalTime>
  <Words>268</Words>
  <Application>Microsoft Office PowerPoint</Application>
  <PresentationFormat>Экран (4:3)</PresentationFormat>
  <Paragraphs>61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TT Norms ExtraBold</vt:lpstr>
      <vt:lpstr>TT Norms Medium</vt:lpstr>
      <vt:lpstr>TT Norms Regular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Дайлиде Дмитрий Анатольевич</dc:creator>
  <cp:lastModifiedBy>Жарикова Елена Фёдровна</cp:lastModifiedBy>
  <cp:revision>39</cp:revision>
  <cp:lastPrinted>2023-04-26T00:26:36Z</cp:lastPrinted>
  <dcterms:created xsi:type="dcterms:W3CDTF">2023-03-28T00:15:20Z</dcterms:created>
  <dcterms:modified xsi:type="dcterms:W3CDTF">2023-04-26T02:12:43Z</dcterms:modified>
</cp:coreProperties>
</file>