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97" r:id="rId2"/>
    <p:sldId id="527" r:id="rId3"/>
    <p:sldId id="519" r:id="rId4"/>
    <p:sldId id="536" r:id="rId5"/>
    <p:sldId id="532" r:id="rId6"/>
    <p:sldId id="521" r:id="rId7"/>
    <p:sldId id="529" r:id="rId8"/>
    <p:sldId id="530" r:id="rId9"/>
    <p:sldId id="531" r:id="rId10"/>
    <p:sldId id="528" r:id="rId11"/>
    <p:sldId id="533" r:id="rId12"/>
    <p:sldId id="537" r:id="rId13"/>
    <p:sldId id="534" r:id="rId14"/>
    <p:sldId id="535" r:id="rId15"/>
    <p:sldId id="52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7C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8" d="100"/>
          <a:sy n="88" d="100"/>
        </p:scale>
        <p:origin x="-437" y="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B8B863-D00B-4F4C-BC96-994BC6DFE9EF}" type="datetimeFigureOut">
              <a:rPr lang="ru-RU" smtClean="0"/>
              <a:t>08.04.2022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264E5-60E2-47CE-AC31-B672ADFE797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540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8113" y="1347788"/>
            <a:ext cx="6462712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/>
          </a:p>
        </p:txBody>
      </p:sp>
    </p:spTree>
    <p:extLst>
      <p:ext uri="{BB962C8B-B14F-4D97-AF65-F5344CB8AC3E}">
        <p14:creationId xmlns:p14="http://schemas.microsoft.com/office/powerpoint/2010/main" val="607933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3570D-03F5-4827-BE02-71DB69F6C8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40420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3570D-03F5-4827-BE02-71DB69F6C8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57792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3570D-03F5-4827-BE02-71DB69F6C8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00990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3570D-03F5-4827-BE02-71DB69F6C8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23720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3570D-03F5-4827-BE02-71DB69F6C8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19771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3570D-03F5-4827-BE02-71DB69F6C8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8859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8113" y="1347788"/>
            <a:ext cx="6462712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/>
          </a:p>
        </p:txBody>
      </p:sp>
    </p:spTree>
    <p:extLst>
      <p:ext uri="{BB962C8B-B14F-4D97-AF65-F5344CB8AC3E}">
        <p14:creationId xmlns:p14="http://schemas.microsoft.com/office/powerpoint/2010/main" val="4020774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3570D-03F5-4827-BE02-71DB69F6C8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0078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3570D-03F5-4827-BE02-71DB69F6C8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2601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3570D-03F5-4827-BE02-71DB69F6C8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24305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3570D-03F5-4827-BE02-71DB69F6C8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8391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3570D-03F5-4827-BE02-71DB69F6C8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6702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3570D-03F5-4827-BE02-71DB69F6C8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1625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3570D-03F5-4827-BE02-71DB69F6C8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9209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3CF3D8-1306-4943-8E40-967FADBD35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9C9E6CD-5BC4-4851-96FD-866B8E8B48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360839B-3804-42B1-945B-046A210E2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08.04.2022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82AE11A-FA33-49CA-97DF-9C08C7736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266BC65-7354-4859-933D-B3BD83ACF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7662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20225E-4ED3-402F-82A1-F9B463102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85D3A1E-7D65-4BB8-B15E-849D1F9630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21A193F-6CCA-4266-A6D7-791CC8CC9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08.04.2022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3631887-7EAE-4B59-A661-B34B87500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3860009-1187-452A-BE7A-698653A5D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5148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C05E9FF-FA84-4A11-A22F-26968E043C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D501B15-8EC3-451A-813A-FB295DE3FE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61A90DB-1232-421C-9A76-D9D20994B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08.04.2022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B5D72B7-B8FF-4FA9-A15A-3AB6983BA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C53B16F-6821-40CA-B0C2-3C8F7081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3574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6AFE1EE-A5A9-4640-8F42-64544AD92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FA8A690-8BCD-4AB4-8848-7A707162C5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710B569-83E8-4E33-83CA-005430934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08.04.2022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1167B66-DBE7-41B7-A53A-DE1EFB876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2A40324-0DE8-46FE-8766-23FBD937A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9201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5E5A79-FF85-417E-BB44-260E3E6E1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C75B71A-1AD1-4834-AE3B-56435777BF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D7E9D87-58E9-4B7C-BE37-C31AFC9CD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08.04.2022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3AA71D8-426E-4D94-A13B-AA896CD4B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F885B90-81EC-4339-B25A-5EBC1F2C4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34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1ADE77-4950-4F4D-8865-7D19851D7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2C5891-473B-4E30-B688-F87C0B4846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BFFCF1D-BB13-4483-ACB5-D903803A2D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14D70A4-B9E6-49B3-9D25-198E2080F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08.04.2022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07924D1-FE70-4FC1-9DE0-FBD755182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DF93D34-EE49-441F-B714-552E35BE6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7287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2090D5-AD98-449F-A99F-8651C5442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F1772A-CF38-465A-81A4-8AD395E62A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701F96A-5DD1-46BE-A578-70073B21D7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B9841B3-A82F-477B-B74C-EA4F1DA2AB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3D7B969-B8F1-4E1C-AC00-3F2F5DCD05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6599B18F-9891-498D-8B20-FB256953E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08.04.2022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A3BAF01-CBDB-4C8A-8CA5-B6F7C6272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7767A690-593F-4516-BDDA-698F7E94F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476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C8D0A3-B6AF-4184-B294-E8F3AD449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F2C45D3-6823-46B1-B7AA-ED0ABCA92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08.04.2022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DC196BB-6AF1-434D-AD92-628CF66F6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83E148CD-D7DC-49FA-ABE7-A06676BAB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1820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6BFAC35C-EBF6-4B00-AAB8-2C6098460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08.04.2022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0F88DC5B-888F-4EF5-AA06-3DD46E099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3CA97CE-9CAA-417E-A983-290B3B501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2792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DFC77D-9ABB-4771-A779-E5F5177CF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5E34733-D688-48CC-9B9B-603A3A7E7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CE5CE08-1F48-4CFE-99A0-8BBB9FE361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945AE68-7164-45E1-9DE2-29B385885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08.04.2022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5D84DCE-9290-45A5-ABCF-65992616E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11CFB42-5B7E-4795-87AB-82E9B9924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4279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DB499D-2A34-4120-A922-77A3695F5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84AB75F-5D72-4049-B575-AA4057153A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26F8F6A-0F32-421D-A73C-9395DCC626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E093047-59C8-4A9D-9DE1-E2354A886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08.04.2022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B0341B7-43B1-4615-AB3D-FA097E2D9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1A27FA2-2BD4-48E7-BE8C-DF67BE607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1047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7BF8B8-9ED5-4009-95A1-5474E8854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AFF6991-F6BB-42B2-B853-5D6F915474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82B2AB2-AC55-4AA4-A818-E608FB972C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32C90F-578D-4275-A216-4512474222F3}" type="datetimeFigureOut">
              <a:rPr lang="ru-RU" smtClean="0"/>
              <a:t>08.04.2022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30B85AF-E454-40D4-B53B-FCA185A50B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74E2AF5-F3D5-448A-8D78-953F41E689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786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ckpp28@mail.ru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.emf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3" cstate="print"/>
          <a:srcRect t="29636" r="25088"/>
          <a:stretch/>
        </p:blipFill>
        <p:spPr>
          <a:xfrm>
            <a:off x="6180912" y="-91813"/>
            <a:ext cx="6025968" cy="5660735"/>
          </a:xfrm>
          <a:prstGeom prst="rect">
            <a:avLst/>
          </a:prstGeom>
        </p:spPr>
      </p:pic>
      <p:sp>
        <p:nvSpPr>
          <p:cNvPr id="21" name="Арка 20"/>
          <p:cNvSpPr/>
          <p:nvPr/>
        </p:nvSpPr>
        <p:spPr>
          <a:xfrm rot="9900000">
            <a:off x="10483190" y="5670267"/>
            <a:ext cx="2243872" cy="2243872"/>
          </a:xfrm>
          <a:prstGeom prst="blockArc">
            <a:avLst>
              <a:gd name="adj1" fmla="val 19423086"/>
              <a:gd name="adj2" fmla="val 11079722"/>
              <a:gd name="adj3" fmla="val 15520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432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>
            <a:off x="6490204" y="-971423"/>
            <a:ext cx="1681953" cy="16814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82838" y="284889"/>
            <a:ext cx="737620" cy="198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633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/>
          <a:srcRect l="82864"/>
          <a:stretch/>
        </p:blipFill>
        <p:spPr>
          <a:xfrm>
            <a:off x="10395725" y="236825"/>
            <a:ext cx="1393521" cy="234268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4C42CD5C-D7DA-48ED-A0BC-7219A0E5AA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691" y="710033"/>
            <a:ext cx="1016074" cy="847276"/>
          </a:xfrm>
          <a:prstGeom prst="rect">
            <a:avLst/>
          </a:prstGeom>
        </p:spPr>
      </p:pic>
      <p:sp>
        <p:nvSpPr>
          <p:cNvPr id="20" name="Заголовок 1">
            <a:extLst>
              <a:ext uri="{FF2B5EF4-FFF2-40B4-BE49-F238E27FC236}">
                <a16:creationId xmlns:a16="http://schemas.microsoft.com/office/drawing/2014/main" xmlns="" id="{273833D5-7788-4E40-8AA8-B1BA9C42F4E0}"/>
              </a:ext>
            </a:extLst>
          </p:cNvPr>
          <p:cNvSpPr txBox="1">
            <a:spLocks/>
          </p:cNvSpPr>
          <p:nvPr/>
        </p:nvSpPr>
        <p:spPr>
          <a:xfrm>
            <a:off x="1966099" y="811783"/>
            <a:ext cx="8429625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algn="l">
              <a:buSzPts val="4400"/>
            </a:pPr>
            <a:r>
              <a:rPr lang="ru-RU" sz="2400" b="1" kern="0" dirty="0">
                <a:latin typeface="TT Norms ExtraBold" panose="02000503040000020004" pitchFamily="50" charset="-52"/>
              </a:rPr>
              <a:t>ЦЕНТР КРЕДИТНОЙ ПОДДЕРЖКИ ПРЕДПРИНИМАТЕЛЬСТВА </a:t>
            </a:r>
            <a:br>
              <a:rPr lang="ru-RU" sz="2400" b="1" kern="0" dirty="0">
                <a:latin typeface="TT Norms ExtraBold" panose="02000503040000020004" pitchFamily="50" charset="-52"/>
              </a:rPr>
            </a:br>
            <a:r>
              <a:rPr lang="ru-RU" sz="2400" kern="0" dirty="0">
                <a:latin typeface="TT Norms ExtraBold" panose="02000503040000020004" pitchFamily="50" charset="-52"/>
              </a:rPr>
              <a:t>АМУРСКОЙ ОБЛАСТИ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DF960E5-57BB-4A0D-BE13-46E06BD8E97B}"/>
              </a:ext>
            </a:extLst>
          </p:cNvPr>
          <p:cNvSpPr/>
          <p:nvPr/>
        </p:nvSpPr>
        <p:spPr>
          <a:xfrm>
            <a:off x="1607765" y="3075800"/>
            <a:ext cx="93224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ДЕЙСТВУЮЩИЕ ПРОГРАММЫ </a:t>
            </a:r>
          </a:p>
          <a:p>
            <a:pPr algn="ctr"/>
            <a:r>
              <a:rPr lang="ru-RU" sz="3600" b="1" dirty="0"/>
              <a:t>ЛЬГОТНОГО КРЕДИТОВАНИЯ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745735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90549" y="4505772"/>
            <a:ext cx="4171950" cy="426797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10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3C32F36-8C9C-4B8E-B56B-7D18FBBC2D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>
            <a:off x="10407340" y="5743548"/>
            <a:ext cx="1681953" cy="1681456"/>
          </a:xfrm>
          <a:prstGeom prst="rect">
            <a:avLst/>
          </a:prstGeom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CD762F76-19AE-45E4-BDF9-AE2933CA59D3}"/>
              </a:ext>
            </a:extLst>
          </p:cNvPr>
          <p:cNvSpPr/>
          <p:nvPr/>
        </p:nvSpPr>
        <p:spPr>
          <a:xfrm>
            <a:off x="11248317" y="-24281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429A203-ADB8-475E-82BF-843BEECA12BE}"/>
              </a:ext>
            </a:extLst>
          </p:cNvPr>
          <p:cNvSpPr/>
          <p:nvPr/>
        </p:nvSpPr>
        <p:spPr>
          <a:xfrm>
            <a:off x="3087158" y="5699154"/>
            <a:ext cx="26285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на любые цели связанные с бизнесом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58F68EA-52A1-4F79-B5ED-48596EDFD656}"/>
              </a:ext>
            </a:extLst>
          </p:cNvPr>
          <p:cNvSpPr txBox="1"/>
          <p:nvPr/>
        </p:nvSpPr>
        <p:spPr>
          <a:xfrm>
            <a:off x="3115987" y="2130385"/>
            <a:ext cx="2450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Tx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500 000 рублей для самозанятых граждан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CDBAE55-5B09-43F0-9987-555FDC62741B}"/>
              </a:ext>
            </a:extLst>
          </p:cNvPr>
          <p:cNvSpPr txBox="1"/>
          <p:nvPr/>
        </p:nvSpPr>
        <p:spPr>
          <a:xfrm>
            <a:off x="3161300" y="4699473"/>
            <a:ext cx="2450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24 месяцев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DBDD03D-594A-4B5D-B150-90D2C4066F93}"/>
              </a:ext>
            </a:extLst>
          </p:cNvPr>
          <p:cNvSpPr txBox="1"/>
          <p:nvPr/>
        </p:nvSpPr>
        <p:spPr>
          <a:xfrm>
            <a:off x="7442187" y="4664954"/>
            <a:ext cx="3560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Аннуитетный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Дифференцированный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Сезонный график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Возможно предоставление отсрочки по выплате основного долга до 3 месяцев</a:t>
            </a:r>
            <a:endParaRPr lang="ru-RU" sz="14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428F424-9CE9-4339-B4E7-E87DB9917796}"/>
              </a:ext>
            </a:extLst>
          </p:cNvPr>
          <p:cNvSpPr txBox="1"/>
          <p:nvPr/>
        </p:nvSpPr>
        <p:spPr>
          <a:xfrm>
            <a:off x="7407678" y="2136072"/>
            <a:ext cx="4417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 зависимости от суммы микрозайма: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платежеспособного   ФЛ/ИП/ЮЛ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Залог ликвидного имущества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«Фонда содействия кредитованию СМСП Амурской области»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ea typeface="Calibri" panose="020F0502020204030204" pitchFamily="34" charset="0"/>
              </a:rPr>
              <a:t>Без залога и поручительств: до 100 000 руб. 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9CD93706-6A9B-4EF3-9243-8B22A5CC8C39}"/>
              </a:ext>
            </a:extLst>
          </p:cNvPr>
          <p:cNvSpPr/>
          <p:nvPr/>
        </p:nvSpPr>
        <p:spPr>
          <a:xfrm>
            <a:off x="7407678" y="1600427"/>
            <a:ext cx="2748110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Обеспечение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BC0CFF3E-44E2-4217-BCEF-2170B3CCC673}"/>
              </a:ext>
            </a:extLst>
          </p:cNvPr>
          <p:cNvSpPr/>
          <p:nvPr/>
        </p:nvSpPr>
        <p:spPr>
          <a:xfrm>
            <a:off x="3146197" y="1600428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Сумма микрозайма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5049FFC4-4CA1-4E1C-90F0-1B6DE7EEBE82}"/>
              </a:ext>
            </a:extLst>
          </p:cNvPr>
          <p:cNvSpPr/>
          <p:nvPr/>
        </p:nvSpPr>
        <p:spPr>
          <a:xfrm>
            <a:off x="3161299" y="4101451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Срок кредитования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15B31C10-C273-4236-9352-A41B61631E30}"/>
              </a:ext>
            </a:extLst>
          </p:cNvPr>
          <p:cNvSpPr/>
          <p:nvPr/>
        </p:nvSpPr>
        <p:spPr>
          <a:xfrm>
            <a:off x="7407678" y="4065463"/>
            <a:ext cx="2748110" cy="403784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Порядок погашения микрозайма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xmlns="" id="{EF6861AB-278D-4479-9BE7-EFB6E1F5BF72}"/>
              </a:ext>
            </a:extLst>
          </p:cNvPr>
          <p:cNvSpPr/>
          <p:nvPr/>
        </p:nvSpPr>
        <p:spPr>
          <a:xfrm>
            <a:off x="3176408" y="2888467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Процентная ставка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5071308A-7B69-4BEC-B2AC-468C31E9027C}"/>
              </a:ext>
            </a:extLst>
          </p:cNvPr>
          <p:cNvSpPr txBox="1"/>
          <p:nvPr/>
        </p:nvSpPr>
        <p:spPr>
          <a:xfrm>
            <a:off x="3131088" y="3494640"/>
            <a:ext cx="2480309" cy="4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от 1 д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о 9,5% годовых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 panose="020B0604020202020204" pitchFamily="34" charset="0"/>
              <a:buChar char="•"/>
            </a:pPr>
            <a:endParaRPr lang="ru-RU" sz="1225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4B9C8CA8-72E5-4A67-971A-4162944AE6F9}"/>
              </a:ext>
            </a:extLst>
          </p:cNvPr>
          <p:cNvSpPr/>
          <p:nvPr/>
        </p:nvSpPr>
        <p:spPr>
          <a:xfrm>
            <a:off x="2671398" y="256042"/>
            <a:ext cx="6488210" cy="978540"/>
          </a:xfrm>
          <a:prstGeom prst="rect">
            <a:avLst/>
          </a:prstGeom>
          <a:solidFill>
            <a:srgbClr val="F17C6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anose="02040502050405020303" pitchFamily="18" charset="0"/>
              </a:rPr>
              <a:t>«САМОЗАНЯТЫЙ»</a:t>
            </a:r>
          </a:p>
          <a:p>
            <a:pPr algn="ctr"/>
            <a:r>
              <a:rPr lang="ru-RU" sz="1600" dirty="0">
                <a:latin typeface="Georgia" panose="02040502050405020303" pitchFamily="18" charset="0"/>
              </a:rPr>
              <a:t>для физическое лицо, применяющие «Налог на профессиональный доход» </a:t>
            </a:r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xmlns="" id="{8470E9DA-C00C-4D53-9BFB-764FAB19683A}"/>
              </a:ext>
            </a:extLst>
          </p:cNvPr>
          <p:cNvSpPr/>
          <p:nvPr/>
        </p:nvSpPr>
        <p:spPr>
          <a:xfrm>
            <a:off x="3161299" y="5087717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На какие цели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ED67CFA2-B824-4BD1-95D0-16948365A9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34153" y="320102"/>
            <a:ext cx="1732154" cy="5138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24C5DC4-B238-4791-93B3-DC96186CE1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932" y="1853694"/>
            <a:ext cx="2501362" cy="338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48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88186" y="4597400"/>
            <a:ext cx="4248150" cy="424815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0231040" y="-22399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11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Арка 14">
            <a:extLst>
              <a:ext uri="{FF2B5EF4-FFF2-40B4-BE49-F238E27FC236}">
                <a16:creationId xmlns:a16="http://schemas.microsoft.com/office/drawing/2014/main" xmlns="" id="{CEF4C8D4-32D5-439F-9230-C0ED652AA1DA}"/>
              </a:ext>
            </a:extLst>
          </p:cNvPr>
          <p:cNvSpPr/>
          <p:nvPr/>
        </p:nvSpPr>
        <p:spPr>
          <a:xfrm rot="9900000">
            <a:off x="10483189" y="5865569"/>
            <a:ext cx="2243872" cy="2243872"/>
          </a:xfrm>
          <a:prstGeom prst="blockArc">
            <a:avLst>
              <a:gd name="adj1" fmla="val 19423086"/>
              <a:gd name="adj2" fmla="val 11079722"/>
              <a:gd name="adj3" fmla="val 15520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432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C4A95C8-D5E3-4C93-8A15-2F2E8C4F16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449" y="395652"/>
            <a:ext cx="1687503" cy="45236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B7F8365-2C5E-4D8E-A38F-B5DB2BE724D2}"/>
              </a:ext>
            </a:extLst>
          </p:cNvPr>
          <p:cNvSpPr/>
          <p:nvPr/>
        </p:nvSpPr>
        <p:spPr>
          <a:xfrm>
            <a:off x="2538484" y="475360"/>
            <a:ext cx="6492351" cy="667828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xmlns="" id="{2698BD71-0FC0-45BA-AC5B-05DF25A5D7AD}"/>
              </a:ext>
            </a:extLst>
          </p:cNvPr>
          <p:cNvSpPr/>
          <p:nvPr/>
        </p:nvSpPr>
        <p:spPr>
          <a:xfrm>
            <a:off x="986402" y="5055743"/>
            <a:ext cx="9244637" cy="1185922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процент от займа уменьшается </a:t>
            </a:r>
            <a:r>
              <a:rPr lang="ru-RU" sz="2400" b="1" kern="1200">
                <a:solidFill>
                  <a:srgbClr val="ED5338"/>
                </a:solidFill>
                <a:latin typeface="Georgia" panose="02040502050405020303" pitchFamily="18" charset="0"/>
              </a:rPr>
              <a:t>от 0,5% до 1% </a:t>
            </a: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годовых от стандартной ставки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9B30DFF-F894-4FAD-8C86-E81E9B64F1D0}"/>
              </a:ext>
            </a:extLst>
          </p:cNvPr>
          <p:cNvSpPr/>
          <p:nvPr/>
        </p:nvSpPr>
        <p:spPr>
          <a:xfrm>
            <a:off x="2171628" y="755816"/>
            <a:ext cx="75346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17C69"/>
                </a:solidFill>
                <a:latin typeface="Georgia" panose="02040502050405020303" pitchFamily="18" charset="0"/>
              </a:rPr>
              <a:t>Специальные ставки для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E9F0F77-3C26-4F77-878D-4C443931B6FE}"/>
              </a:ext>
            </a:extLst>
          </p:cNvPr>
          <p:cNvSpPr/>
          <p:nvPr/>
        </p:nvSpPr>
        <p:spPr>
          <a:xfrm>
            <a:off x="986402" y="1413341"/>
            <a:ext cx="903396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eorgia" panose="02040502050405020303" pitchFamily="18" charset="0"/>
              </a:rPr>
              <a:t>Приоритетных проектов предпринимательства:</a:t>
            </a:r>
          </a:p>
          <a:p>
            <a:endParaRPr lang="ru-RU" sz="2800" dirty="0">
              <a:latin typeface="Georgia" panose="02040502050405020303" pitchFamily="18" charset="0"/>
            </a:endParaRPr>
          </a:p>
          <a:p>
            <a:pPr marL="342900" indent="-342900">
              <a:buClr>
                <a:srgbClr val="F17C69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Georgia" panose="02040502050405020303" pitchFamily="18" charset="0"/>
              </a:rPr>
              <a:t>Резиденты ТОР, технопарка, бизнес-инкубатора</a:t>
            </a:r>
          </a:p>
          <a:p>
            <a:pPr marL="342900" indent="-342900">
              <a:buClr>
                <a:srgbClr val="F17C69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Georgia" panose="02040502050405020303" pitchFamily="18" charset="0"/>
              </a:rPr>
              <a:t>Экспортеры</a:t>
            </a:r>
          </a:p>
          <a:p>
            <a:pPr marL="342900" indent="-342900">
              <a:buClr>
                <a:srgbClr val="F17C69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Georgia" panose="02040502050405020303" pitchFamily="18" charset="0"/>
              </a:rPr>
              <a:t>Сельскохозяйственные кооперативы</a:t>
            </a:r>
          </a:p>
          <a:p>
            <a:pPr marL="342900" indent="-342900">
              <a:buClr>
                <a:srgbClr val="F17C69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Georgia" panose="02040502050405020303" pitchFamily="18" charset="0"/>
              </a:rPr>
              <a:t>Женское и молодежное предпринимательство </a:t>
            </a:r>
          </a:p>
          <a:p>
            <a:pPr marL="342900" indent="-342900">
              <a:buClr>
                <a:srgbClr val="F17C69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Georgia" panose="02040502050405020303" pitchFamily="18" charset="0"/>
              </a:rPr>
              <a:t>Малые предприятия, созданные физлицом старше 45 лет, а также самозанятые, действующие менее одного года</a:t>
            </a:r>
          </a:p>
          <a:p>
            <a:pPr marL="342900" indent="-342900">
              <a:buClr>
                <a:srgbClr val="F17C69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Georgia" panose="02040502050405020303" pitchFamily="18" charset="0"/>
              </a:rPr>
              <a:t>Туризм, экология, спорт</a:t>
            </a:r>
          </a:p>
        </p:txBody>
      </p:sp>
    </p:spTree>
    <p:extLst>
      <p:ext uri="{BB962C8B-B14F-4D97-AF65-F5344CB8AC3E}">
        <p14:creationId xmlns:p14="http://schemas.microsoft.com/office/powerpoint/2010/main" val="459024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88186" y="4597400"/>
            <a:ext cx="4248150" cy="424815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0231040" y="-22399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12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Арка 14">
            <a:extLst>
              <a:ext uri="{FF2B5EF4-FFF2-40B4-BE49-F238E27FC236}">
                <a16:creationId xmlns:a16="http://schemas.microsoft.com/office/drawing/2014/main" xmlns="" id="{CEF4C8D4-32D5-439F-9230-C0ED652AA1DA}"/>
              </a:ext>
            </a:extLst>
          </p:cNvPr>
          <p:cNvSpPr/>
          <p:nvPr/>
        </p:nvSpPr>
        <p:spPr>
          <a:xfrm rot="9900000">
            <a:off x="10483189" y="5865569"/>
            <a:ext cx="2243872" cy="2243872"/>
          </a:xfrm>
          <a:prstGeom prst="blockArc">
            <a:avLst>
              <a:gd name="adj1" fmla="val 19423086"/>
              <a:gd name="adj2" fmla="val 11079722"/>
              <a:gd name="adj3" fmla="val 15520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432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C4A95C8-D5E3-4C93-8A15-2F2E8C4F16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449" y="395652"/>
            <a:ext cx="1687503" cy="45236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B7F8365-2C5E-4D8E-A38F-B5DB2BE724D2}"/>
              </a:ext>
            </a:extLst>
          </p:cNvPr>
          <p:cNvSpPr/>
          <p:nvPr/>
        </p:nvSpPr>
        <p:spPr>
          <a:xfrm>
            <a:off x="2538484" y="475360"/>
            <a:ext cx="6492351" cy="667828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xmlns="" id="{2698BD71-0FC0-45BA-AC5B-05DF25A5D7AD}"/>
              </a:ext>
            </a:extLst>
          </p:cNvPr>
          <p:cNvSpPr/>
          <p:nvPr/>
        </p:nvSpPr>
        <p:spPr>
          <a:xfrm>
            <a:off x="986402" y="5055743"/>
            <a:ext cx="9244637" cy="1185922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процент от займа уменьшается от 0,5% до 1% годовых от стандартной ставки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9B30DFF-F894-4FAD-8C86-E81E9B64F1D0}"/>
              </a:ext>
            </a:extLst>
          </p:cNvPr>
          <p:cNvSpPr/>
          <p:nvPr/>
        </p:nvSpPr>
        <p:spPr>
          <a:xfrm>
            <a:off x="2171628" y="755816"/>
            <a:ext cx="75346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17C69"/>
                </a:solidFill>
                <a:latin typeface="Georgia" panose="02040502050405020303" pitchFamily="18" charset="0"/>
              </a:rPr>
              <a:t>Специальные ставки для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E9F0F77-3C26-4F77-878D-4C443931B6FE}"/>
              </a:ext>
            </a:extLst>
          </p:cNvPr>
          <p:cNvSpPr/>
          <p:nvPr/>
        </p:nvSpPr>
        <p:spPr>
          <a:xfrm>
            <a:off x="956212" y="1545387"/>
            <a:ext cx="102750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eorgia" panose="02040502050405020303" pitchFamily="18" charset="0"/>
              </a:rPr>
              <a:t>пострадавших отраслей предпринимательства, перечни которых утверждены Правительством РФ и Амурской области: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84616943-672B-4A24-AF22-689E2EE2FD46}"/>
              </a:ext>
            </a:extLst>
          </p:cNvPr>
          <p:cNvSpPr/>
          <p:nvPr/>
        </p:nvSpPr>
        <p:spPr>
          <a:xfrm>
            <a:off x="956211" y="3249482"/>
            <a:ext cx="2703753" cy="138499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Georgia" panose="02040502050405020303" pitchFamily="18" charset="0"/>
              </a:rPr>
              <a:t>Постановление Правительства РФ №434 от 03.04.2020</a:t>
            </a:r>
            <a:endParaRPr lang="ru-RU" dirty="0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5CE3FE50-180A-4206-99EE-AE43E4185D43}"/>
              </a:ext>
            </a:extLst>
          </p:cNvPr>
          <p:cNvSpPr/>
          <p:nvPr/>
        </p:nvSpPr>
        <p:spPr>
          <a:xfrm>
            <a:off x="7601861" y="3161387"/>
            <a:ext cx="2629178" cy="14730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Georgia" panose="02040502050405020303" pitchFamily="18" charset="0"/>
              </a:rPr>
              <a:t>Постановление Правительства РФ №337 от 10.03.2022</a:t>
            </a:r>
          </a:p>
          <a:p>
            <a:pPr algn="ctr"/>
            <a:endParaRPr lang="ru-RU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C7F78E75-84B3-4216-8978-EBC4F4093802}"/>
              </a:ext>
            </a:extLst>
          </p:cNvPr>
          <p:cNvSpPr/>
          <p:nvPr/>
        </p:nvSpPr>
        <p:spPr>
          <a:xfrm>
            <a:off x="4279036" y="3191074"/>
            <a:ext cx="2703753" cy="14730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Georgia" panose="02040502050405020303" pitchFamily="18" charset="0"/>
              </a:rPr>
              <a:t>Решение антикризисного штаба Амур. обл.</a:t>
            </a:r>
          </a:p>
          <a:p>
            <a:pPr algn="ctr"/>
            <a:r>
              <a:rPr lang="ru-RU" dirty="0">
                <a:latin typeface="Georgia" panose="02040502050405020303" pitchFamily="18" charset="0"/>
              </a:rPr>
              <a:t>от 03.06.2020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6383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88186" y="4597400"/>
            <a:ext cx="4248150" cy="424815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0231040" y="-22399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13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C4A95C8-D5E3-4C93-8A15-2F2E8C4F16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449" y="395652"/>
            <a:ext cx="1687503" cy="45236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B7F8365-2C5E-4D8E-A38F-B5DB2BE724D2}"/>
              </a:ext>
            </a:extLst>
          </p:cNvPr>
          <p:cNvSpPr/>
          <p:nvPr/>
        </p:nvSpPr>
        <p:spPr>
          <a:xfrm>
            <a:off x="2538484" y="475360"/>
            <a:ext cx="6492351" cy="667828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xmlns="" id="{2698BD71-0FC0-45BA-AC5B-05DF25A5D7AD}"/>
              </a:ext>
            </a:extLst>
          </p:cNvPr>
          <p:cNvSpPr/>
          <p:nvPr/>
        </p:nvSpPr>
        <p:spPr>
          <a:xfrm>
            <a:off x="5831434" y="2365168"/>
            <a:ext cx="4399606" cy="1640116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Максимальная процентная </a:t>
            </a:r>
          </a:p>
          <a:p>
            <a:pPr algn="ctr" defTabSz="311079">
              <a:buClrTx/>
            </a:pP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ставка </a:t>
            </a:r>
            <a:r>
              <a:rPr lang="ru-RU" sz="32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4,75%</a:t>
            </a: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 годовых *</a:t>
            </a:r>
            <a:endParaRPr lang="ru-RU" sz="1361" b="1" kern="1200" dirty="0">
              <a:solidFill>
                <a:srgbClr val="ED5338"/>
              </a:solidFill>
              <a:latin typeface="Georgia" panose="02040502050405020303" pitchFamily="18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F4B820F3-0ED0-409D-B3C0-56EDB379F41E}"/>
              </a:ext>
            </a:extLst>
          </p:cNvPr>
          <p:cNvSpPr/>
          <p:nvPr/>
        </p:nvSpPr>
        <p:spPr>
          <a:xfrm>
            <a:off x="1119028" y="5896061"/>
            <a:ext cx="89324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11079">
              <a:buClrTx/>
            </a:pPr>
            <a:r>
              <a:rPr lang="ru-RU" sz="1400" dirty="0">
                <a:solidFill>
                  <a:srgbClr val="F17C69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*</a:t>
            </a: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 Для приоритетных проектов предпринимательства при наличии залогового обеспечения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9B30DFF-F894-4FAD-8C86-E81E9B64F1D0}"/>
              </a:ext>
            </a:extLst>
          </p:cNvPr>
          <p:cNvSpPr/>
          <p:nvPr/>
        </p:nvSpPr>
        <p:spPr>
          <a:xfrm>
            <a:off x="2467993" y="467892"/>
            <a:ext cx="6234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17C69"/>
                </a:solidFill>
                <a:latin typeface="Georgia" panose="02040502050405020303" pitchFamily="18" charset="0"/>
              </a:rPr>
              <a:t>Особые условия для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E9F0F77-3C26-4F77-878D-4C443931B6FE}"/>
              </a:ext>
            </a:extLst>
          </p:cNvPr>
          <p:cNvSpPr/>
          <p:nvPr/>
        </p:nvSpPr>
        <p:spPr>
          <a:xfrm>
            <a:off x="1075179" y="1359608"/>
            <a:ext cx="924463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eorgia" panose="02040502050405020303" pitchFamily="18" charset="0"/>
              </a:rPr>
              <a:t>Предпринимателей в моногородах Амурской области:</a:t>
            </a:r>
          </a:p>
          <a:p>
            <a:endParaRPr lang="ru-RU" sz="2800" dirty="0">
              <a:latin typeface="Georgia" panose="02040502050405020303" pitchFamily="18" charset="0"/>
            </a:endParaRPr>
          </a:p>
          <a:p>
            <a:pPr marL="457200" indent="-457200">
              <a:buClr>
                <a:srgbClr val="F17C69"/>
              </a:buClr>
              <a:buFont typeface="Courier New" panose="02070309020205020404" pitchFamily="49" charset="0"/>
              <a:buChar char="o"/>
            </a:pPr>
            <a:r>
              <a:rPr lang="ru-RU" sz="2800" dirty="0">
                <a:latin typeface="Georgia" panose="02040502050405020303" pitchFamily="18" charset="0"/>
              </a:rPr>
              <a:t>г. Свободный</a:t>
            </a:r>
          </a:p>
          <a:p>
            <a:pPr marL="457200" indent="-457200">
              <a:buClr>
                <a:srgbClr val="F17C69"/>
              </a:buClr>
              <a:buFont typeface="Courier New" panose="02070309020205020404" pitchFamily="49" charset="0"/>
              <a:buChar char="o"/>
            </a:pPr>
            <a:r>
              <a:rPr lang="ru-RU" sz="2800" dirty="0">
                <a:latin typeface="Georgia" panose="02040502050405020303" pitchFamily="18" charset="0"/>
              </a:rPr>
              <a:t>г. Тында</a:t>
            </a:r>
          </a:p>
          <a:p>
            <a:pPr marL="457200" indent="-457200">
              <a:buClr>
                <a:srgbClr val="F17C69"/>
              </a:buClr>
              <a:buFont typeface="Courier New" panose="02070309020205020404" pitchFamily="49" charset="0"/>
              <a:buChar char="o"/>
            </a:pPr>
            <a:r>
              <a:rPr lang="ru-RU" sz="2800" dirty="0">
                <a:latin typeface="Georgia" panose="02040502050405020303" pitchFamily="18" charset="0"/>
              </a:rPr>
              <a:t>г. Райчихинск</a:t>
            </a:r>
          </a:p>
          <a:p>
            <a:pPr marL="457200" indent="-457200">
              <a:buClr>
                <a:srgbClr val="F17C69"/>
              </a:buClr>
              <a:buFont typeface="Courier New" panose="02070309020205020404" pitchFamily="49" charset="0"/>
              <a:buChar char="o"/>
            </a:pPr>
            <a:r>
              <a:rPr lang="ru-RU" sz="2800" dirty="0">
                <a:latin typeface="Georgia" panose="02040502050405020303" pitchFamily="18" charset="0"/>
              </a:rPr>
              <a:t>пгт. Прогресс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4AB6AFD-E45B-489A-86B3-9652E5B05F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lum contrast="-20000"/>
          </a:blip>
          <a:stretch>
            <a:fillRect/>
          </a:stretch>
        </p:blipFill>
        <p:spPr>
          <a:xfrm>
            <a:off x="10407340" y="5743548"/>
            <a:ext cx="1681953" cy="168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6685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88186" y="4597400"/>
            <a:ext cx="4248150" cy="424815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0231040" y="-22399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14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C4A95C8-D5E3-4C93-8A15-2F2E8C4F16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449" y="395652"/>
            <a:ext cx="1687503" cy="45236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B7F8365-2C5E-4D8E-A38F-B5DB2BE724D2}"/>
              </a:ext>
            </a:extLst>
          </p:cNvPr>
          <p:cNvSpPr/>
          <p:nvPr/>
        </p:nvSpPr>
        <p:spPr>
          <a:xfrm>
            <a:off x="2538484" y="475360"/>
            <a:ext cx="6492351" cy="667828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xmlns="" id="{2698BD71-0FC0-45BA-AC5B-05DF25A5D7AD}"/>
              </a:ext>
            </a:extLst>
          </p:cNvPr>
          <p:cNvSpPr/>
          <p:nvPr/>
        </p:nvSpPr>
        <p:spPr>
          <a:xfrm>
            <a:off x="3659964" y="4234852"/>
            <a:ext cx="4399606" cy="1640116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Максимальная процентная </a:t>
            </a:r>
          </a:p>
          <a:p>
            <a:pPr algn="ctr" defTabSz="311079">
              <a:buClrTx/>
            </a:pP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ставка </a:t>
            </a:r>
            <a:r>
              <a:rPr lang="ru-RU" sz="32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4,75%</a:t>
            </a: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 годовых*</a:t>
            </a:r>
            <a:endParaRPr lang="ru-RU" sz="1361" b="1" kern="1200" dirty="0">
              <a:solidFill>
                <a:srgbClr val="ED5338"/>
              </a:solidFill>
              <a:latin typeface="Georgia" panose="02040502050405020303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9B30DFF-F894-4FAD-8C86-E81E9B64F1D0}"/>
              </a:ext>
            </a:extLst>
          </p:cNvPr>
          <p:cNvSpPr/>
          <p:nvPr/>
        </p:nvSpPr>
        <p:spPr>
          <a:xfrm>
            <a:off x="2796363" y="597638"/>
            <a:ext cx="6234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17C69"/>
                </a:solidFill>
                <a:latin typeface="Georgia" panose="02040502050405020303" pitchFamily="18" charset="0"/>
              </a:rPr>
              <a:t>Особые условия для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E9F0F77-3C26-4F77-878D-4C443931B6FE}"/>
              </a:ext>
            </a:extLst>
          </p:cNvPr>
          <p:cNvSpPr/>
          <p:nvPr/>
        </p:nvSpPr>
        <p:spPr>
          <a:xfrm>
            <a:off x="986402" y="1674673"/>
            <a:ext cx="1026160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Georgia" panose="02040502050405020303" pitchFamily="18" charset="0"/>
              </a:rPr>
              <a:t>бизнесменов, имеющих статус </a:t>
            </a:r>
            <a:r>
              <a:rPr lang="ru-RU" sz="2400" b="1" dirty="0">
                <a:solidFill>
                  <a:srgbClr val="F17C69"/>
                </a:solidFill>
                <a:latin typeface="Georgia" panose="02040502050405020303" pitchFamily="18" charset="0"/>
              </a:rPr>
              <a:t>«</a:t>
            </a:r>
            <a:r>
              <a:rPr lang="ru-RU" sz="2400" b="1" u="sng" dirty="0">
                <a:solidFill>
                  <a:srgbClr val="F17C69"/>
                </a:solidFill>
                <a:latin typeface="Georgia" panose="02040502050405020303" pitchFamily="18" charset="0"/>
              </a:rPr>
              <a:t>социальный предприниматель</a:t>
            </a:r>
            <a:r>
              <a:rPr lang="ru-RU" sz="2400" b="1" dirty="0">
                <a:solidFill>
                  <a:srgbClr val="F17C69"/>
                </a:solidFill>
                <a:latin typeface="Georgia" panose="02040502050405020303" pitchFamily="18" charset="0"/>
              </a:rPr>
              <a:t>»</a:t>
            </a:r>
          </a:p>
          <a:p>
            <a:endParaRPr lang="ru-RU" sz="2000" dirty="0">
              <a:latin typeface="Georgia" panose="02040502050405020303" pitchFamily="18" charset="0"/>
            </a:endParaRPr>
          </a:p>
          <a:p>
            <a:r>
              <a:rPr lang="ru-RU" sz="2000" dirty="0">
                <a:latin typeface="Georgia" panose="02040502050405020303" pitchFamily="18" charset="0"/>
              </a:rPr>
              <a:t>Данный статус присваивается в случае: </a:t>
            </a:r>
          </a:p>
          <a:p>
            <a:pPr marL="342900" indent="-342900">
              <a:buClr>
                <a:srgbClr val="F17C69"/>
              </a:buClr>
              <a:buFont typeface="Courier New" panose="02070309020205020404" pitchFamily="49" charset="0"/>
              <a:buChar char="o"/>
            </a:pPr>
            <a:r>
              <a:rPr lang="ru-RU" sz="2000" dirty="0">
                <a:latin typeface="Georgia" panose="02040502050405020303" pitchFamily="18" charset="0"/>
              </a:rPr>
              <a:t>Трудоустройства социально уязвимых категорий граждан</a:t>
            </a:r>
          </a:p>
          <a:p>
            <a:pPr marL="342900" indent="-342900">
              <a:buClr>
                <a:srgbClr val="F17C69"/>
              </a:buClr>
              <a:buFont typeface="Courier New" panose="02070309020205020404" pitchFamily="49" charset="0"/>
              <a:buChar char="o"/>
            </a:pPr>
            <a:r>
              <a:rPr lang="ru-RU" sz="2000" dirty="0">
                <a:latin typeface="Georgia" panose="02040502050405020303" pitchFamily="18" charset="0"/>
              </a:rPr>
              <a:t>Организация производства такими категориями граждан товаров или услуг, а также реализация для них различных товаров или услуг</a:t>
            </a:r>
          </a:p>
          <a:p>
            <a:pPr marL="342900" indent="-342900">
              <a:buClr>
                <a:srgbClr val="F17C69"/>
              </a:buClr>
              <a:buFont typeface="Courier New" panose="02070309020205020404" pitchFamily="49" charset="0"/>
              <a:buChar char="o"/>
            </a:pPr>
            <a:r>
              <a:rPr lang="ru-RU" sz="2000" dirty="0">
                <a:latin typeface="Georgia" panose="02040502050405020303" pitchFamily="18" charset="0"/>
              </a:rPr>
              <a:t>Ведения деятельности, направленной на решение социальных проблем общества</a:t>
            </a:r>
          </a:p>
          <a:p>
            <a:pPr marL="457200" indent="-457200">
              <a:buClr>
                <a:srgbClr val="F17C69"/>
              </a:buClr>
              <a:buFont typeface="Wingdings" panose="05000000000000000000" pitchFamily="2" charset="2"/>
              <a:buChar char="ü"/>
            </a:pPr>
            <a:endParaRPr lang="ru-RU" sz="2000" dirty="0">
              <a:latin typeface="Georgia" panose="02040502050405020303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4AB6AFD-E45B-489A-86B3-9652E5B05F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lum contrast="-20000"/>
          </a:blip>
          <a:stretch>
            <a:fillRect/>
          </a:stretch>
        </p:blipFill>
        <p:spPr>
          <a:xfrm>
            <a:off x="-588186" y="5698184"/>
            <a:ext cx="1681953" cy="168145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41BB2ED-36B1-478B-A298-9862221F51F8}"/>
              </a:ext>
            </a:extLst>
          </p:cNvPr>
          <p:cNvSpPr txBox="1"/>
          <p:nvPr/>
        </p:nvSpPr>
        <p:spPr>
          <a:xfrm>
            <a:off x="1199466" y="6200358"/>
            <a:ext cx="66582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311079">
              <a:buClrTx/>
            </a:pPr>
            <a:r>
              <a:rPr lang="ru-RU" sz="1400" dirty="0">
                <a:solidFill>
                  <a:srgbClr val="F17C69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*</a:t>
            </a: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 При наличии залогового обеспечения</a:t>
            </a:r>
          </a:p>
        </p:txBody>
      </p:sp>
    </p:spTree>
    <p:extLst>
      <p:ext uri="{BB962C8B-B14F-4D97-AF65-F5344CB8AC3E}">
        <p14:creationId xmlns:p14="http://schemas.microsoft.com/office/powerpoint/2010/main" val="1888346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600075" y="4680019"/>
            <a:ext cx="4248150" cy="424815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1076198" y="96864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Google Shape;166;p17">
            <a:extLst>
              <a:ext uri="{FF2B5EF4-FFF2-40B4-BE49-F238E27FC236}">
                <a16:creationId xmlns:a16="http://schemas.microsoft.com/office/drawing/2014/main" xmlns="" id="{A4144848-72F0-4F4F-87CB-6840481AC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3500766"/>
            <a:ext cx="8857420" cy="198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79392B"/>
              </a:buClr>
              <a:buSzPts val="1800"/>
              <a:buFont typeface="Palatino" pitchFamily="18" charset="0"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Центр кредитной поддержки предпринимательства Амурской области</a:t>
            </a:r>
          </a:p>
          <a:p>
            <a:pPr eaLnBrk="1" hangingPunct="1">
              <a:buClr>
                <a:srgbClr val="79392B"/>
              </a:buClr>
              <a:buSzPts val="1800"/>
              <a:buFont typeface="Palatino" pitchFamily="18" charset="0"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г. Благовещенск, ул. Амурская 38, 2 этаж, кабинет 203-204</a:t>
            </a:r>
          </a:p>
          <a:p>
            <a:pPr eaLnBrk="1" hangingPunct="1">
              <a:buClr>
                <a:srgbClr val="79392B"/>
              </a:buClr>
              <a:buSzPts val="1800"/>
              <a:buFont typeface="Palatino" pitchFamily="18" charset="0"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+7 (4162) 770-730 или +7-914-556-36-06 (WA)</a:t>
            </a:r>
          </a:p>
          <a:p>
            <a:pPr eaLnBrk="1" hangingPunct="1">
              <a:buClr>
                <a:srgbClr val="79392B"/>
              </a:buClr>
              <a:buSzPts val="1800"/>
              <a:buFont typeface="Palatino" pitchFamily="18" charset="0"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Электронная почта: </a:t>
            </a: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  <a:hlinkClick r:id="rId3"/>
              </a:rPr>
              <a:t>ckpp28@mail.ru</a:t>
            </a: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   </a:t>
            </a:r>
          </a:p>
          <a:p>
            <a:pPr eaLnBrk="1" hangingPunct="1">
              <a:buClr>
                <a:srgbClr val="79392B"/>
              </a:buClr>
              <a:buSzPts val="1800"/>
              <a:buFont typeface="Palatino" pitchFamily="18" charset="0"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Сайт: бизнескредит28.рф</a:t>
            </a:r>
          </a:p>
          <a:p>
            <a:pPr eaLnBrk="1" hangingPunct="1">
              <a:buClr>
                <a:srgbClr val="79392B"/>
              </a:buClr>
              <a:buSzPts val="1800"/>
              <a:buFont typeface="Palatino" pitchFamily="18" charset="0"/>
              <a:buNone/>
            </a:pPr>
            <a:r>
              <a:rPr lang="ru-RU" altLang="ru-RU" sz="18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Телеграм</a:t>
            </a: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: </a:t>
            </a:r>
            <a:r>
              <a:rPr lang="en-US" altLang="ru-RU" sz="1800" b="1" u="sng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https://t.me/ckpp28</a:t>
            </a:r>
            <a:endParaRPr lang="ru-RU" altLang="ru-RU" sz="1800" b="1" u="sng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  <a:sym typeface="Palatino" pitchFamily="18" charset="0"/>
            </a:endParaRPr>
          </a:p>
        </p:txBody>
      </p:sp>
      <p:sp>
        <p:nvSpPr>
          <p:cNvPr id="15" name="Арка 14">
            <a:extLst>
              <a:ext uri="{FF2B5EF4-FFF2-40B4-BE49-F238E27FC236}">
                <a16:creationId xmlns:a16="http://schemas.microsoft.com/office/drawing/2014/main" xmlns="" id="{CEF4C8D4-32D5-439F-9230-C0ED652AA1DA}"/>
              </a:ext>
            </a:extLst>
          </p:cNvPr>
          <p:cNvSpPr/>
          <p:nvPr/>
        </p:nvSpPr>
        <p:spPr>
          <a:xfrm rot="9900000">
            <a:off x="10325702" y="5736063"/>
            <a:ext cx="2243872" cy="2243872"/>
          </a:xfrm>
          <a:prstGeom prst="blockArc">
            <a:avLst>
              <a:gd name="adj1" fmla="val 19423086"/>
              <a:gd name="adj2" fmla="val 11079722"/>
              <a:gd name="adj3" fmla="val 15520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432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115A6D48-DBDD-4A49-AFCD-8A1AD281594D}"/>
              </a:ext>
            </a:extLst>
          </p:cNvPr>
          <p:cNvSpPr txBox="1">
            <a:spLocks/>
          </p:cNvSpPr>
          <p:nvPr/>
        </p:nvSpPr>
        <p:spPr>
          <a:xfrm>
            <a:off x="1336465" y="2612330"/>
            <a:ext cx="7015385" cy="88843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  <a:cs typeface="+mn-cs"/>
              </a:rPr>
              <a:t>Спасибо за внимание!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0872C3F-CDAC-43A8-8951-8A14DDCADF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65" y="613326"/>
            <a:ext cx="2652136" cy="81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236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3" cstate="print"/>
          <a:srcRect t="29636" r="25088"/>
          <a:stretch/>
        </p:blipFill>
        <p:spPr>
          <a:xfrm>
            <a:off x="6180912" y="-178625"/>
            <a:ext cx="6025968" cy="5660735"/>
          </a:xfrm>
          <a:prstGeom prst="rect">
            <a:avLst/>
          </a:prstGeom>
        </p:spPr>
      </p:pic>
      <p:sp>
        <p:nvSpPr>
          <p:cNvPr id="21" name="Арка 20"/>
          <p:cNvSpPr/>
          <p:nvPr/>
        </p:nvSpPr>
        <p:spPr>
          <a:xfrm rot="9900000">
            <a:off x="10483190" y="5670267"/>
            <a:ext cx="2243872" cy="2243872"/>
          </a:xfrm>
          <a:prstGeom prst="blockArc">
            <a:avLst>
              <a:gd name="adj1" fmla="val 19423086"/>
              <a:gd name="adj2" fmla="val 11079722"/>
              <a:gd name="adj3" fmla="val 15520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432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>
            <a:off x="6490204" y="-971423"/>
            <a:ext cx="1681953" cy="16814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82838" y="284889"/>
            <a:ext cx="737620" cy="198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633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7138" y="1550126"/>
            <a:ext cx="7563061" cy="1514471"/>
          </a:xfrm>
          <a:prstGeom prst="rect">
            <a:avLst/>
          </a:prstGeom>
          <a:solidFill>
            <a:srgbClr val="F17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33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/>
          <a:srcRect l="82864"/>
          <a:stretch/>
        </p:blipFill>
        <p:spPr>
          <a:xfrm>
            <a:off x="10021616" y="659417"/>
            <a:ext cx="1279686" cy="215130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059181" y="1551436"/>
            <a:ext cx="7511017" cy="1644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defRPr/>
            </a:pPr>
            <a:r>
              <a:rPr lang="ru-RU" sz="1361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 поддержке Министерства экономического развития и внешних связей </a:t>
            </a:r>
          </a:p>
          <a:p>
            <a:pPr lvl="0">
              <a:lnSpc>
                <a:spcPct val="107000"/>
              </a:lnSpc>
              <a:defRPr/>
            </a:pPr>
            <a:r>
              <a:rPr lang="ru-RU" sz="1361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 около трех лет осуществляет предоставление льготных микрозаймов субъектам МСП Приамурья, а с 2021 года самозанятым гражданам</a:t>
            </a:r>
          </a:p>
          <a:p>
            <a:pPr lvl="0">
              <a:lnSpc>
                <a:spcPct val="107000"/>
              </a:lnSpc>
              <a:defRPr/>
            </a:pPr>
            <a:endParaRPr lang="ru-RU" sz="1361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7000"/>
              </a:lnSpc>
              <a:defRPr/>
            </a:pPr>
            <a:r>
              <a:rPr lang="ru-RU" sz="1361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Основной приоритет: обеспечить доступность к заемным средствам по льготным ставкам, с минимальным пакетом документов, без комиссий и страховок </a:t>
            </a:r>
          </a:p>
          <a:p>
            <a:pPr lvl="0">
              <a:lnSpc>
                <a:spcPct val="107000"/>
              </a:lnSpc>
              <a:defRPr/>
            </a:pPr>
            <a:endParaRPr lang="ru-RU" sz="1361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4C42CD5C-D7DA-48ED-A0BC-7219A0E5AA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691" y="710033"/>
            <a:ext cx="1016074" cy="847276"/>
          </a:xfrm>
          <a:prstGeom prst="rect">
            <a:avLst/>
          </a:prstGeom>
        </p:spPr>
      </p:pic>
      <p:sp>
        <p:nvSpPr>
          <p:cNvPr id="20" name="Заголовок 1">
            <a:extLst>
              <a:ext uri="{FF2B5EF4-FFF2-40B4-BE49-F238E27FC236}">
                <a16:creationId xmlns:a16="http://schemas.microsoft.com/office/drawing/2014/main" xmlns="" id="{273833D5-7788-4E40-8AA8-B1BA9C42F4E0}"/>
              </a:ext>
            </a:extLst>
          </p:cNvPr>
          <p:cNvSpPr txBox="1">
            <a:spLocks/>
          </p:cNvSpPr>
          <p:nvPr/>
        </p:nvSpPr>
        <p:spPr>
          <a:xfrm>
            <a:off x="1966100" y="692747"/>
            <a:ext cx="8429625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algn="l">
              <a:buSzPts val="4400"/>
            </a:pPr>
            <a:r>
              <a:rPr lang="ru-RU" sz="2400" b="1" kern="0" dirty="0">
                <a:latin typeface="TT Norms ExtraBold" panose="02000503040000020004" pitchFamily="50" charset="-52"/>
              </a:rPr>
              <a:t>ЦЕНТР КРЕДИТНОЙ ПОДДЕРЖКИ ПРЕДПРИНИМАТЕЛЬСТВА </a:t>
            </a:r>
            <a:br>
              <a:rPr lang="ru-RU" sz="2400" b="1" kern="0" dirty="0">
                <a:latin typeface="TT Norms ExtraBold" panose="02000503040000020004" pitchFamily="50" charset="-52"/>
              </a:rPr>
            </a:br>
            <a:r>
              <a:rPr lang="ru-RU" sz="2400" kern="0" dirty="0">
                <a:latin typeface="TT Norms ExtraBold" panose="02000503040000020004" pitchFamily="50" charset="-52"/>
              </a:rPr>
              <a:t>АМУРСКОЙ ОБЛАСТИ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29512A5-296E-4A33-863A-14BB89752B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66290" y="3656092"/>
            <a:ext cx="5022645" cy="2585184"/>
          </a:xfrm>
          <a:prstGeom prst="rect">
            <a:avLst/>
          </a:prstGeom>
        </p:spPr>
      </p:pic>
      <p:sp>
        <p:nvSpPr>
          <p:cNvPr id="27" name="Заголовок 1">
            <a:extLst>
              <a:ext uri="{FF2B5EF4-FFF2-40B4-BE49-F238E27FC236}">
                <a16:creationId xmlns:a16="http://schemas.microsoft.com/office/drawing/2014/main" xmlns="" id="{296D9E67-8ECC-4794-BDFC-5B2B000C25A5}"/>
              </a:ext>
            </a:extLst>
          </p:cNvPr>
          <p:cNvSpPr txBox="1">
            <a:spLocks/>
          </p:cNvSpPr>
          <p:nvPr/>
        </p:nvSpPr>
        <p:spPr>
          <a:xfrm>
            <a:off x="8311620" y="3186047"/>
            <a:ext cx="3838842" cy="4298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  <a:cs typeface="+mn-cs"/>
              </a:rPr>
              <a:t>На какие цели? 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A2896A12-3DD6-4CA7-9C24-99D13321E43D}"/>
              </a:ext>
            </a:extLst>
          </p:cNvPr>
          <p:cNvSpPr/>
          <p:nvPr/>
        </p:nvSpPr>
        <p:spPr>
          <a:xfrm>
            <a:off x="725332" y="3142888"/>
            <a:ext cx="45734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TT Norms ExtraBold" panose="02000503040000020004"/>
              </a:rPr>
              <a:t>Льготные микрозаймы до 5 млн. рублей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TT Norms ExtraBold" panose="02000503040000020004"/>
              </a:rPr>
              <a:t>Срок кредитования до 24 месяцев  </a:t>
            </a:r>
          </a:p>
        </p:txBody>
      </p:sp>
      <p:sp>
        <p:nvSpPr>
          <p:cNvPr id="29" name="Заголовок 1">
            <a:extLst>
              <a:ext uri="{FF2B5EF4-FFF2-40B4-BE49-F238E27FC236}">
                <a16:creationId xmlns:a16="http://schemas.microsoft.com/office/drawing/2014/main" xmlns="" id="{1E5BB5F7-D7F2-4297-895F-9737B854C99B}"/>
              </a:ext>
            </a:extLst>
          </p:cNvPr>
          <p:cNvSpPr txBox="1">
            <a:spLocks/>
          </p:cNvSpPr>
          <p:nvPr/>
        </p:nvSpPr>
        <p:spPr>
          <a:xfrm>
            <a:off x="-311656" y="3823914"/>
            <a:ext cx="3838842" cy="4298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  <a:cs typeface="+mn-cs"/>
              </a:rPr>
              <a:t>Кому? </a:t>
            </a:r>
          </a:p>
        </p:txBody>
      </p: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xmlns="" id="{5ED9623E-51E5-45EE-A17F-CB4C83EE8655}"/>
              </a:ext>
            </a:extLst>
          </p:cNvPr>
          <p:cNvGrpSpPr/>
          <p:nvPr/>
        </p:nvGrpSpPr>
        <p:grpSpPr>
          <a:xfrm>
            <a:off x="208351" y="4958926"/>
            <a:ext cx="531623" cy="508869"/>
            <a:chOff x="853640" y="2956826"/>
            <a:chExt cx="767585" cy="734731"/>
          </a:xfrm>
        </p:grpSpPr>
        <p:sp>
          <p:nvSpPr>
            <p:cNvPr id="31" name="Овал 30">
              <a:extLst>
                <a:ext uri="{FF2B5EF4-FFF2-40B4-BE49-F238E27FC236}">
                  <a16:creationId xmlns:a16="http://schemas.microsoft.com/office/drawing/2014/main" xmlns="" id="{1579BCF2-3912-4FD4-BD5C-48112A55AB65}"/>
                </a:ext>
              </a:extLst>
            </p:cNvPr>
            <p:cNvSpPr/>
            <p:nvPr/>
          </p:nvSpPr>
          <p:spPr>
            <a:xfrm>
              <a:off x="853640" y="2956826"/>
              <a:ext cx="767585" cy="734731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33" dirty="0"/>
            </a:p>
          </p:txBody>
        </p:sp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xmlns="" id="{65496A79-8CF1-4299-B654-48B480653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96892" y="3052520"/>
              <a:ext cx="458599" cy="566936"/>
            </a:xfrm>
            <a:prstGeom prst="rect">
              <a:avLst/>
            </a:prstGeom>
          </p:spPr>
        </p:pic>
      </p:grp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ED130317-23A2-416C-B06E-C8AAD0200B7E}"/>
              </a:ext>
            </a:extLst>
          </p:cNvPr>
          <p:cNvSpPr/>
          <p:nvPr/>
        </p:nvSpPr>
        <p:spPr>
          <a:xfrm>
            <a:off x="709155" y="4201802"/>
            <a:ext cx="5810211" cy="2023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sz="1600" dirty="0">
                <a:solidFill>
                  <a:srgbClr val="562212"/>
                </a:solidFill>
                <a:latin typeface="Arial Black" panose="020B0A04020102020204" pitchFamily="34" charset="0"/>
              </a:rPr>
              <a:t>Программы микрофинансирования рассчитаны: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бизнес, действующий более 12 месяцев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начинающих предпринимателей до одного года деятельности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самозанятых граждан, самостоятельно ведущих свой бизнес 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Номер слайда 2">
            <a:extLst>
              <a:ext uri="{FF2B5EF4-FFF2-40B4-BE49-F238E27FC236}">
                <a16:creationId xmlns:a16="http://schemas.microsoft.com/office/drawing/2014/main" xmlns="" id="{97D13C09-D082-45C4-8031-BA2E9F0C4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70398" y="6389574"/>
            <a:ext cx="2743200" cy="365125"/>
          </a:xfrm>
        </p:spPr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2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0040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600075" y="4680019"/>
            <a:ext cx="4248150" cy="424815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2183" y="1329830"/>
            <a:ext cx="11066094" cy="1135134"/>
          </a:xfrm>
          <a:prstGeom prst="rect">
            <a:avLst/>
          </a:prstGeom>
          <a:solidFill>
            <a:srgbClr val="E8D4C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algn="ctr" defTabSz="914406"/>
            <a:endParaRPr lang="ru-RU" sz="1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9422" y="1378850"/>
            <a:ext cx="10891616" cy="1154769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200" b="1" dirty="0">
                <a:solidFill>
                  <a:srgbClr val="562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2019-2022 по всем программам было </a:t>
            </a:r>
            <a:r>
              <a:rPr lang="ru-RU" sz="1200" b="1">
                <a:solidFill>
                  <a:srgbClr val="562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выдано более </a:t>
            </a:r>
            <a:r>
              <a:rPr lang="ru-RU" sz="1200" b="1" dirty="0">
                <a:solidFill>
                  <a:srgbClr val="562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600 займов на общую сумму 627 млн. руб.</a:t>
            </a:r>
          </a:p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200" b="1" dirty="0">
                <a:solidFill>
                  <a:srgbClr val="562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Успешный старт </a:t>
            </a:r>
            <a:r>
              <a:rPr lang="en-US" sz="1200" b="1" dirty="0">
                <a:solidFill>
                  <a:srgbClr val="562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1200" b="1" dirty="0">
                <a:solidFill>
                  <a:srgbClr val="562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помощью микрозаймов получил 60 начинающих предпринимателя на общую сумму 37,8 млн. руб.</a:t>
            </a:r>
          </a:p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200" b="1" dirty="0">
                <a:solidFill>
                  <a:srgbClr val="562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начала запуска программ для самозанятых граждан кредитная поддержка составила 5,95 млн. руб. </a:t>
            </a:r>
          </a:p>
          <a:p>
            <a:pPr defTabSz="914406">
              <a:lnSpc>
                <a:spcPct val="150000"/>
              </a:lnSpc>
            </a:pPr>
            <a:r>
              <a:rPr lang="ru-RU" sz="1200" b="1" dirty="0">
                <a:solidFill>
                  <a:srgbClr val="562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4" name="Овал 23"/>
          <p:cNvSpPr/>
          <p:nvPr/>
        </p:nvSpPr>
        <p:spPr>
          <a:xfrm>
            <a:off x="11057553" y="-338172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3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662448" y="584739"/>
            <a:ext cx="8365749" cy="625377"/>
          </a:xfrm>
          <a:prstGeom prst="rect">
            <a:avLst/>
          </a:prstGeom>
        </p:spPr>
        <p:txBody>
          <a:bodyPr vert="horz" lIns="82953" tIns="41476" rIns="82953" bIns="41476" rtlCol="0" anchor="b">
            <a:normAutofit fontScale="92500"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66" dirty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  <a:cs typeface="+mn-cs"/>
              </a:rPr>
              <a:t>ЗАПУСТИ БИЗНЕС ВМЕСТЕ С НАМИ!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E12EE00-A0AB-48AC-809F-83EC64CB28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380" y="3073126"/>
            <a:ext cx="3527897" cy="2996623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14DD5A1E-1004-4E4C-9E48-9C8750CF1382}"/>
              </a:ext>
            </a:extLst>
          </p:cNvPr>
          <p:cNvSpPr/>
          <p:nvPr/>
        </p:nvSpPr>
        <p:spPr>
          <a:xfrm>
            <a:off x="462181" y="2650207"/>
            <a:ext cx="5383141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/>
                </a:solidFill>
              </a:rPr>
              <a:t>Основные программы микрофинансирования:</a:t>
            </a:r>
            <a:endParaRPr lang="ru-RU" b="1" dirty="0">
              <a:solidFill>
                <a:schemeClr val="accent2"/>
              </a:solidFill>
              <a:latin typeface="Verdana" panose="020B060403050404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169346D-4B76-45F5-9697-C1AACD599B92}"/>
              </a:ext>
            </a:extLst>
          </p:cNvPr>
          <p:cNvSpPr/>
          <p:nvPr/>
        </p:nvSpPr>
        <p:spPr>
          <a:xfrm>
            <a:off x="395198" y="3215112"/>
            <a:ext cx="7592845" cy="263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СТАРТ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 - до 2 млн. руб. Ставки от 1 до 9,5% годовых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СТАНДАРТ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 – до 5 млн. руб. Ставки от 1 до 9,5% годовых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РЕФИНАНСИРОВАНИЕ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 - до 5 млн. руб. Ставки от 4,75 до 9,5% годовых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КОММЕРЧЕСКАЯ ИПОТЕКА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- до 5 млн. руб. Ставки от 4,75 до 9,5% годовых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САМОЗАНЯТЫЙ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– до 500 тыс. руб. Ставки от 1 до 9,5% годовых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СПЕЦИАЛЬНЫЙ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– до 1 млн. руб. Ставки от 1 до 4,5% годовых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ЭКСПРЕСС ПОДДЕРЖКА </a:t>
            </a:r>
            <a:r>
              <a:rPr lang="en-US" sz="1600" b="1" dirty="0">
                <a:solidFill>
                  <a:schemeClr val="accent2">
                    <a:lumMod val="50000"/>
                  </a:schemeClr>
                </a:solidFill>
              </a:rPr>
              <a:t>  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– </a:t>
            </a:r>
            <a:r>
              <a:rPr lang="en-US" sz="1600" b="1" dirty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до 500 тыс. руб. Ставки от 1 до 9,5% годовых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xmlns="" id="{D48B482C-24E3-4F5C-9998-217F73973454}"/>
              </a:ext>
            </a:extLst>
          </p:cNvPr>
          <p:cNvGrpSpPr/>
          <p:nvPr/>
        </p:nvGrpSpPr>
        <p:grpSpPr>
          <a:xfrm>
            <a:off x="877904" y="684738"/>
            <a:ext cx="531623" cy="508869"/>
            <a:chOff x="837097" y="4487863"/>
            <a:chExt cx="832866" cy="832866"/>
          </a:xfrm>
        </p:grpSpPr>
        <p:sp>
          <p:nvSpPr>
            <p:cNvPr id="18" name="Овал 17">
              <a:extLst>
                <a:ext uri="{FF2B5EF4-FFF2-40B4-BE49-F238E27FC236}">
                  <a16:creationId xmlns:a16="http://schemas.microsoft.com/office/drawing/2014/main" xmlns="" id="{659929E6-73AA-4363-919C-3E78B67BC279}"/>
                </a:ext>
              </a:extLst>
            </p:cNvPr>
            <p:cNvSpPr/>
            <p:nvPr/>
          </p:nvSpPr>
          <p:spPr>
            <a:xfrm>
              <a:off x="837097" y="4487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33" dirty="0"/>
            </a:p>
          </p:txBody>
        </p:sp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xmlns="" id="{1DD0978E-F1CA-4F8D-A91B-A32E77BB9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0542" y="4558867"/>
              <a:ext cx="566954" cy="637709"/>
            </a:xfrm>
            <a:prstGeom prst="rect">
              <a:avLst/>
            </a:prstGeom>
          </p:spPr>
        </p:pic>
      </p:grp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3DD7BCE2-906D-47DD-A8AF-C42F56D13B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contrast="-20000"/>
          </a:blip>
          <a:stretch>
            <a:fillRect/>
          </a:stretch>
        </p:blipFill>
        <p:spPr>
          <a:xfrm>
            <a:off x="10377586" y="6069749"/>
            <a:ext cx="1681953" cy="168145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7F779DA-8ED9-4CB3-8956-03CA2BC5DB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05E99146-D0F7-4DB6-868F-E49AFE9160CC}"/>
              </a:ext>
            </a:extLst>
          </p:cNvPr>
          <p:cNvSpPr/>
          <p:nvPr/>
        </p:nvSpPr>
        <p:spPr>
          <a:xfrm>
            <a:off x="5995230" y="5090858"/>
            <a:ext cx="16395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>
                <a:solidFill>
                  <a:srgbClr val="FF0000"/>
                </a:solidFill>
              </a:rPr>
              <a:t>*срок ограничен</a:t>
            </a:r>
          </a:p>
        </p:txBody>
      </p:sp>
    </p:spTree>
    <p:extLst>
      <p:ext uri="{BB962C8B-B14F-4D97-AF65-F5344CB8AC3E}">
        <p14:creationId xmlns:p14="http://schemas.microsoft.com/office/powerpoint/2010/main" val="3593957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90549" y="4505772"/>
            <a:ext cx="4171950" cy="426797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4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3C32F36-8C9C-4B8E-B56B-7D18FBBC2D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>
            <a:off x="10407340" y="5743548"/>
            <a:ext cx="1681953" cy="1681456"/>
          </a:xfrm>
          <a:prstGeom prst="rect">
            <a:avLst/>
          </a:prstGeom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CD762F76-19AE-45E4-BDF9-AE2933CA59D3}"/>
              </a:ext>
            </a:extLst>
          </p:cNvPr>
          <p:cNvSpPr/>
          <p:nvPr/>
        </p:nvSpPr>
        <p:spPr>
          <a:xfrm>
            <a:off x="11248317" y="-24281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429A203-ADB8-475E-82BF-843BEECA12BE}"/>
              </a:ext>
            </a:extLst>
          </p:cNvPr>
          <p:cNvSpPr/>
          <p:nvPr/>
        </p:nvSpPr>
        <p:spPr>
          <a:xfrm>
            <a:off x="3178454" y="5481938"/>
            <a:ext cx="26285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на любые цели связанные с бизнесом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58F68EA-52A1-4F79-B5ED-48596EDFD656}"/>
              </a:ext>
            </a:extLst>
          </p:cNvPr>
          <p:cNvSpPr txBox="1"/>
          <p:nvPr/>
        </p:nvSpPr>
        <p:spPr>
          <a:xfrm>
            <a:off x="3115986" y="2130386"/>
            <a:ext cx="3183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Tx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2 000 000 рублей для СМСП</a:t>
            </a:r>
          </a:p>
          <a:p>
            <a:pPr defTabSz="311079">
              <a:buClrTx/>
            </a:pP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CDBAE55-5B09-43F0-9987-555FDC62741B}"/>
              </a:ext>
            </a:extLst>
          </p:cNvPr>
          <p:cNvSpPr txBox="1"/>
          <p:nvPr/>
        </p:nvSpPr>
        <p:spPr>
          <a:xfrm>
            <a:off x="3178455" y="4400006"/>
            <a:ext cx="2450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24 месяцев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DBDD03D-594A-4B5D-B150-90D2C4066F93}"/>
              </a:ext>
            </a:extLst>
          </p:cNvPr>
          <p:cNvSpPr txBox="1"/>
          <p:nvPr/>
        </p:nvSpPr>
        <p:spPr>
          <a:xfrm>
            <a:off x="7425292" y="4682891"/>
            <a:ext cx="3560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Аннуитетный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Дифференцированный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Сезонный график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Возможно предоставление отсрочки по выплате основного долга до 3 месяцев</a:t>
            </a:r>
            <a:endParaRPr lang="ru-RU" sz="14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428F424-9CE9-4339-B4E7-E87DB9917796}"/>
              </a:ext>
            </a:extLst>
          </p:cNvPr>
          <p:cNvSpPr txBox="1"/>
          <p:nvPr/>
        </p:nvSpPr>
        <p:spPr>
          <a:xfrm>
            <a:off x="7407678" y="2136072"/>
            <a:ext cx="4417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 зависимости от суммы микрозайма: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платежеспособного   ФЛ/ИП/ЮЛ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Залог ликвидного имущества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«Фонда содействия кредитованию СМСП Амурской области»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ea typeface="Calibri" panose="020F0502020204030204" pitchFamily="34" charset="0"/>
              </a:rPr>
              <a:t>Без залога и поручительств: до 200 000 руб.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9CD93706-6A9B-4EF3-9243-8B22A5CC8C39}"/>
              </a:ext>
            </a:extLst>
          </p:cNvPr>
          <p:cNvSpPr/>
          <p:nvPr/>
        </p:nvSpPr>
        <p:spPr>
          <a:xfrm>
            <a:off x="7407678" y="1600427"/>
            <a:ext cx="2748110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Обеспечение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BC0CFF3E-44E2-4217-BCEF-2170B3CCC673}"/>
              </a:ext>
            </a:extLst>
          </p:cNvPr>
          <p:cNvSpPr/>
          <p:nvPr/>
        </p:nvSpPr>
        <p:spPr>
          <a:xfrm>
            <a:off x="3178454" y="1591744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Сумма микрозайма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5049FFC4-4CA1-4E1C-90F0-1B6DE7EEBE82}"/>
              </a:ext>
            </a:extLst>
          </p:cNvPr>
          <p:cNvSpPr/>
          <p:nvPr/>
        </p:nvSpPr>
        <p:spPr>
          <a:xfrm>
            <a:off x="3178454" y="3748402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Срок кредитования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15B31C10-C273-4236-9352-A41B61631E30}"/>
              </a:ext>
            </a:extLst>
          </p:cNvPr>
          <p:cNvSpPr/>
          <p:nvPr/>
        </p:nvSpPr>
        <p:spPr>
          <a:xfrm>
            <a:off x="7407678" y="4065463"/>
            <a:ext cx="2748110" cy="403784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Порядок погашения микрозайма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xmlns="" id="{EF6861AB-278D-4479-9BE7-EFB6E1F5BF72}"/>
              </a:ext>
            </a:extLst>
          </p:cNvPr>
          <p:cNvSpPr/>
          <p:nvPr/>
        </p:nvSpPr>
        <p:spPr>
          <a:xfrm>
            <a:off x="3178455" y="2684275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Процентная ставка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5071308A-7B69-4BEC-B2AC-468C31E9027C}"/>
              </a:ext>
            </a:extLst>
          </p:cNvPr>
          <p:cNvSpPr txBox="1"/>
          <p:nvPr/>
        </p:nvSpPr>
        <p:spPr>
          <a:xfrm>
            <a:off x="3149423" y="3285511"/>
            <a:ext cx="2480309" cy="4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от 1 д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о 9,5% годовых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 panose="020B0604020202020204" pitchFamily="34" charset="0"/>
              <a:buChar char="•"/>
            </a:pPr>
            <a:endParaRPr lang="ru-RU" sz="1225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158C6D5-2261-407C-AF70-EDB63EA424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45" y="1719661"/>
            <a:ext cx="2935027" cy="3418677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4B9C8CA8-72E5-4A67-971A-4162944AE6F9}"/>
              </a:ext>
            </a:extLst>
          </p:cNvPr>
          <p:cNvSpPr/>
          <p:nvPr/>
        </p:nvSpPr>
        <p:spPr>
          <a:xfrm>
            <a:off x="2671398" y="256042"/>
            <a:ext cx="6488210" cy="978540"/>
          </a:xfrm>
          <a:prstGeom prst="rect">
            <a:avLst/>
          </a:prstGeom>
          <a:solidFill>
            <a:srgbClr val="F17C6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anose="02040502050405020303" pitchFamily="18" charset="0"/>
              </a:rPr>
              <a:t>«СТАРТ» </a:t>
            </a:r>
          </a:p>
          <a:p>
            <a:pPr algn="ctr"/>
            <a:r>
              <a:rPr lang="ru-RU" sz="1600" dirty="0">
                <a:latin typeface="Georgia" panose="02040502050405020303" pitchFamily="18" charset="0"/>
              </a:rPr>
              <a:t>для бизнеса, зарегистрированного менее 12 месяцев</a:t>
            </a:r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xmlns="" id="{8470E9DA-C00C-4D53-9BFB-764FAB19683A}"/>
              </a:ext>
            </a:extLst>
          </p:cNvPr>
          <p:cNvSpPr/>
          <p:nvPr/>
        </p:nvSpPr>
        <p:spPr>
          <a:xfrm>
            <a:off x="3178454" y="4861047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На какие цели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ED67CFA2-B824-4BD1-95D0-16948365A9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34153" y="320102"/>
            <a:ext cx="1732154" cy="51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68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90549" y="4505772"/>
            <a:ext cx="4171950" cy="426797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5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6261" y="268986"/>
            <a:ext cx="2353260" cy="7315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3C32F36-8C9C-4B8E-B56B-7D18FBBC2D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>
            <a:off x="10407340" y="5743548"/>
            <a:ext cx="1681953" cy="1681456"/>
          </a:xfrm>
          <a:prstGeom prst="rect">
            <a:avLst/>
          </a:prstGeom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CD762F76-19AE-45E4-BDF9-AE2933CA59D3}"/>
              </a:ext>
            </a:extLst>
          </p:cNvPr>
          <p:cNvSpPr/>
          <p:nvPr/>
        </p:nvSpPr>
        <p:spPr>
          <a:xfrm>
            <a:off x="11248317" y="-24281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429A203-ADB8-475E-82BF-843BEECA12BE}"/>
              </a:ext>
            </a:extLst>
          </p:cNvPr>
          <p:cNvSpPr/>
          <p:nvPr/>
        </p:nvSpPr>
        <p:spPr>
          <a:xfrm>
            <a:off x="3115985" y="5629346"/>
            <a:ext cx="31139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11079">
              <a:buClrTx/>
            </a:pPr>
            <a:endParaRPr lang="ru-RU" sz="1400" dirty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58F68EA-52A1-4F79-B5ED-48596EDFD656}"/>
              </a:ext>
            </a:extLst>
          </p:cNvPr>
          <p:cNvSpPr txBox="1"/>
          <p:nvPr/>
        </p:nvSpPr>
        <p:spPr>
          <a:xfrm>
            <a:off x="3131090" y="2191226"/>
            <a:ext cx="31835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Tx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500 000 рублей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CDBAE55-5B09-43F0-9987-555FDC62741B}"/>
              </a:ext>
            </a:extLst>
          </p:cNvPr>
          <p:cNvSpPr txBox="1"/>
          <p:nvPr/>
        </p:nvSpPr>
        <p:spPr>
          <a:xfrm>
            <a:off x="3115986" y="4505772"/>
            <a:ext cx="2450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 defTabSz="311079">
              <a:buClrTx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24 месяцев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DBDD03D-594A-4B5D-B150-90D2C4066F93}"/>
              </a:ext>
            </a:extLst>
          </p:cNvPr>
          <p:cNvSpPr txBox="1"/>
          <p:nvPr/>
        </p:nvSpPr>
        <p:spPr>
          <a:xfrm>
            <a:off x="7415911" y="3682268"/>
            <a:ext cx="3560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4424" indent="-194424" defTabSz="311079">
              <a:buClr>
                <a:srgbClr val="ED5338"/>
              </a:buClr>
              <a:buFont typeface="Arial"/>
              <a:buChar char="•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Аннуитетный платеж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428F424-9CE9-4339-B4E7-E87DB9917796}"/>
              </a:ext>
            </a:extLst>
          </p:cNvPr>
          <p:cNvSpPr txBox="1"/>
          <p:nvPr/>
        </p:nvSpPr>
        <p:spPr>
          <a:xfrm>
            <a:off x="7407678" y="2065801"/>
            <a:ext cx="44171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0000"/>
              </a:buClr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</a:rPr>
              <a:t>Залоговое обеспечение НЕ ТРЕБУЕТСЯ    </a:t>
            </a:r>
          </a:p>
          <a:p>
            <a:pPr marL="285750" indent="-285750">
              <a:buClr>
                <a:srgbClr val="FF0000"/>
              </a:buClr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</a:rPr>
              <a:t>Для ЮЛ: поручительство учредителей  </a:t>
            </a:r>
          </a:p>
          <a:p>
            <a:pPr marL="285750" indent="-285750">
              <a:buClr>
                <a:srgbClr val="FF0000"/>
              </a:buClr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</a:rPr>
              <a:t>Для ИП: поручительство супруга/супруги  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endParaRPr lang="ru-RU" sz="1400" dirty="0">
              <a:latin typeface="Georgia" panose="02040502050405020303" pitchFamily="18" charset="0"/>
              <a:ea typeface="Calibri" panose="020F0502020204030204" pitchFamily="34" charset="0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9CD93706-6A9B-4EF3-9243-8B22A5CC8C39}"/>
              </a:ext>
            </a:extLst>
          </p:cNvPr>
          <p:cNvSpPr/>
          <p:nvPr/>
        </p:nvSpPr>
        <p:spPr>
          <a:xfrm>
            <a:off x="7407678" y="1600427"/>
            <a:ext cx="2748110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Обеспечение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BC0CFF3E-44E2-4217-BCEF-2170B3CCC673}"/>
              </a:ext>
            </a:extLst>
          </p:cNvPr>
          <p:cNvSpPr/>
          <p:nvPr/>
        </p:nvSpPr>
        <p:spPr>
          <a:xfrm>
            <a:off x="3146197" y="1600428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Сумма микрозайма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5049FFC4-4CA1-4E1C-90F0-1B6DE7EEBE82}"/>
              </a:ext>
            </a:extLst>
          </p:cNvPr>
          <p:cNvSpPr/>
          <p:nvPr/>
        </p:nvSpPr>
        <p:spPr>
          <a:xfrm>
            <a:off x="3163056" y="3920321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Срок кредитования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15B31C10-C273-4236-9352-A41B61631E30}"/>
              </a:ext>
            </a:extLst>
          </p:cNvPr>
          <p:cNvSpPr/>
          <p:nvPr/>
        </p:nvSpPr>
        <p:spPr>
          <a:xfrm>
            <a:off x="7474353" y="3149196"/>
            <a:ext cx="2748110" cy="403784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Порядок погашения микрозайма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xmlns="" id="{EF6861AB-278D-4479-9BE7-EFB6E1F5BF72}"/>
              </a:ext>
            </a:extLst>
          </p:cNvPr>
          <p:cNvSpPr/>
          <p:nvPr/>
        </p:nvSpPr>
        <p:spPr>
          <a:xfrm>
            <a:off x="3131090" y="2811022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Процентная ставка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5071308A-7B69-4BEC-B2AC-468C31E9027C}"/>
              </a:ext>
            </a:extLst>
          </p:cNvPr>
          <p:cNvSpPr txBox="1"/>
          <p:nvPr/>
        </p:nvSpPr>
        <p:spPr>
          <a:xfrm>
            <a:off x="3131090" y="3371916"/>
            <a:ext cx="2480309" cy="4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от 1 д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о 9,5% годовых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 panose="020B0604020202020204" pitchFamily="34" charset="0"/>
              <a:buChar char="•"/>
            </a:pPr>
            <a:endParaRPr lang="ru-RU" sz="1225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4B9C8CA8-72E5-4A67-971A-4162944AE6F9}"/>
              </a:ext>
            </a:extLst>
          </p:cNvPr>
          <p:cNvSpPr/>
          <p:nvPr/>
        </p:nvSpPr>
        <p:spPr>
          <a:xfrm>
            <a:off x="2671398" y="256042"/>
            <a:ext cx="6488210" cy="978540"/>
          </a:xfrm>
          <a:prstGeom prst="rect">
            <a:avLst/>
          </a:prstGeom>
          <a:solidFill>
            <a:srgbClr val="F17C6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anose="02040502050405020303" pitchFamily="18" charset="0"/>
              </a:rPr>
              <a:t>«ЭКСПРЕСС ПОДДЕРЖКА»</a:t>
            </a:r>
          </a:p>
          <a:p>
            <a:pPr algn="ctr"/>
            <a:r>
              <a:rPr lang="ru-RU" sz="1600" dirty="0">
                <a:latin typeface="Georgia" panose="02040502050405020303" pitchFamily="18" charset="0"/>
              </a:rPr>
              <a:t>для бизнеса, зарегистрированного более 12 месяцев</a:t>
            </a:r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xmlns="" id="{8470E9DA-C00C-4D53-9BFB-764FAB19683A}"/>
              </a:ext>
            </a:extLst>
          </p:cNvPr>
          <p:cNvSpPr/>
          <p:nvPr/>
        </p:nvSpPr>
        <p:spPr>
          <a:xfrm>
            <a:off x="3139075" y="5094323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На какие цели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ED67CFA2-B824-4BD1-95D0-16948365A9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34153" y="320102"/>
            <a:ext cx="1732154" cy="51387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0C96C4D-0DAD-48DA-AE74-F129EDF05B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01" y="2082036"/>
            <a:ext cx="2162477" cy="3524742"/>
          </a:xfrm>
          <a:prstGeom prst="rect">
            <a:avLst/>
          </a:prstGeom>
        </p:spPr>
      </p:pic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xmlns="" id="{9ADCECA7-2D76-4AC4-9945-B6660A6A869A}"/>
              </a:ext>
            </a:extLst>
          </p:cNvPr>
          <p:cNvSpPr/>
          <p:nvPr/>
        </p:nvSpPr>
        <p:spPr>
          <a:xfrm>
            <a:off x="7546356" y="4185201"/>
            <a:ext cx="3421408" cy="1760600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Из финансовых документов требуется только банковская выписка по расчетному счету, со среднемесячными оборотами не менее 100 т</a:t>
            </a:r>
            <a:r>
              <a:rPr lang="ru-RU" sz="1361" b="1" dirty="0">
                <a:solidFill>
                  <a:srgbClr val="ED5338"/>
                </a:solidFill>
                <a:latin typeface="Georgia" panose="02040502050405020303" pitchFamily="18" charset="0"/>
              </a:rPr>
              <a:t>ыс. </a:t>
            </a: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руб. в месяц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099FAEAF-762A-4A23-BCCC-A20E43451C9A}"/>
              </a:ext>
            </a:extLst>
          </p:cNvPr>
          <p:cNvSpPr/>
          <p:nvPr/>
        </p:nvSpPr>
        <p:spPr>
          <a:xfrm>
            <a:off x="2773730" y="5745105"/>
            <a:ext cx="37348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 defTabSz="311079">
              <a:buClrTx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пополнение оборотных средств</a:t>
            </a:r>
          </a:p>
          <a:p>
            <a:pPr marL="285750" indent="-285750" algn="ctr" defTabSz="311079">
              <a:buClrTx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устранение кассовых разрывов</a:t>
            </a:r>
          </a:p>
        </p:txBody>
      </p:sp>
    </p:spTree>
    <p:extLst>
      <p:ext uri="{BB962C8B-B14F-4D97-AF65-F5344CB8AC3E}">
        <p14:creationId xmlns:p14="http://schemas.microsoft.com/office/powerpoint/2010/main" val="743424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600075" y="4680019"/>
            <a:ext cx="4248150" cy="424815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0231040" y="-22399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6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Арка 14">
            <a:extLst>
              <a:ext uri="{FF2B5EF4-FFF2-40B4-BE49-F238E27FC236}">
                <a16:creationId xmlns:a16="http://schemas.microsoft.com/office/drawing/2014/main" xmlns="" id="{CEF4C8D4-32D5-439F-9230-C0ED652AA1DA}"/>
              </a:ext>
            </a:extLst>
          </p:cNvPr>
          <p:cNvSpPr/>
          <p:nvPr/>
        </p:nvSpPr>
        <p:spPr>
          <a:xfrm rot="9900000">
            <a:off x="10483189" y="5865569"/>
            <a:ext cx="2243872" cy="2243872"/>
          </a:xfrm>
          <a:prstGeom prst="blockArc">
            <a:avLst>
              <a:gd name="adj1" fmla="val 19423086"/>
              <a:gd name="adj2" fmla="val 11079722"/>
              <a:gd name="adj3" fmla="val 15520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432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C4A95C8-D5E3-4C93-8A15-2F2E8C4F16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449" y="395652"/>
            <a:ext cx="1687503" cy="45236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B7F8365-2C5E-4D8E-A38F-B5DB2BE724D2}"/>
              </a:ext>
            </a:extLst>
          </p:cNvPr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2166646E-5518-47A1-8B30-7F513ED522C3}"/>
              </a:ext>
            </a:extLst>
          </p:cNvPr>
          <p:cNvSpPr txBox="1"/>
          <p:nvPr/>
        </p:nvSpPr>
        <p:spPr>
          <a:xfrm>
            <a:off x="3115986" y="2130386"/>
            <a:ext cx="3183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Tx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5 000 000 рублей для СМСП</a:t>
            </a:r>
          </a:p>
          <a:p>
            <a:pPr defTabSz="311079">
              <a:buClrTx/>
            </a:pP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CB81D35B-FEC6-4AAA-88DC-F3D68DB26416}"/>
              </a:ext>
            </a:extLst>
          </p:cNvPr>
          <p:cNvSpPr txBox="1"/>
          <p:nvPr/>
        </p:nvSpPr>
        <p:spPr>
          <a:xfrm>
            <a:off x="3178454" y="4344139"/>
            <a:ext cx="2450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24 месяцев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4F757C07-7605-4D9A-B3E8-21232F377D37}"/>
              </a:ext>
            </a:extLst>
          </p:cNvPr>
          <p:cNvSpPr txBox="1"/>
          <p:nvPr/>
        </p:nvSpPr>
        <p:spPr>
          <a:xfrm>
            <a:off x="7469303" y="4716234"/>
            <a:ext cx="3560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Аннуитетный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Дифференцированный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Сезонный график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Возможно предоставление отсрочки по выплате основного долга до 3 месяцев</a:t>
            </a:r>
            <a:endParaRPr lang="ru-RU" sz="14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xmlns="" id="{C2C5D687-81EB-47E4-BDD0-E44208BC3697}"/>
              </a:ext>
            </a:extLst>
          </p:cNvPr>
          <p:cNvSpPr/>
          <p:nvPr/>
        </p:nvSpPr>
        <p:spPr>
          <a:xfrm>
            <a:off x="7407678" y="1600427"/>
            <a:ext cx="2748110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Обеспечение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xmlns="" id="{5DD783F9-05DF-4F9B-BA88-090CADFE16A8}"/>
              </a:ext>
            </a:extLst>
          </p:cNvPr>
          <p:cNvSpPr/>
          <p:nvPr/>
        </p:nvSpPr>
        <p:spPr>
          <a:xfrm>
            <a:off x="3146197" y="1600428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Сумма микрозайма</a:t>
            </a:r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xmlns="" id="{D36F4A25-9291-4A79-9CB1-4D8D9282A660}"/>
              </a:ext>
            </a:extLst>
          </p:cNvPr>
          <p:cNvSpPr/>
          <p:nvPr/>
        </p:nvSpPr>
        <p:spPr>
          <a:xfrm>
            <a:off x="3178455" y="3768782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Срок кредитования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xmlns="" id="{2698BD71-0FC0-45BA-AC5B-05DF25A5D7AD}"/>
              </a:ext>
            </a:extLst>
          </p:cNvPr>
          <p:cNvSpPr/>
          <p:nvPr/>
        </p:nvSpPr>
        <p:spPr>
          <a:xfrm>
            <a:off x="7482929" y="4094243"/>
            <a:ext cx="2748110" cy="403784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Порядок погашения микрозайма</a:t>
            </a:r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xmlns="" id="{92377F24-6F2B-458A-B240-96B1DED15EE8}"/>
              </a:ext>
            </a:extLst>
          </p:cNvPr>
          <p:cNvSpPr/>
          <p:nvPr/>
        </p:nvSpPr>
        <p:spPr>
          <a:xfrm>
            <a:off x="3178455" y="2708423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Процентная ставка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28A31B8-6355-453E-8B23-AB42CFBA475C}"/>
              </a:ext>
            </a:extLst>
          </p:cNvPr>
          <p:cNvSpPr txBox="1"/>
          <p:nvPr/>
        </p:nvSpPr>
        <p:spPr>
          <a:xfrm>
            <a:off x="3190129" y="3270019"/>
            <a:ext cx="2480309" cy="4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от 1 д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о 9,5% годовых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 panose="020B0604020202020204" pitchFamily="34" charset="0"/>
              <a:buChar char="•"/>
            </a:pPr>
            <a:endParaRPr lang="ru-RU" sz="1225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8155464D-7885-44C0-B231-C4C09617C7DC}"/>
              </a:ext>
            </a:extLst>
          </p:cNvPr>
          <p:cNvSpPr/>
          <p:nvPr/>
        </p:nvSpPr>
        <p:spPr>
          <a:xfrm>
            <a:off x="2659712" y="299540"/>
            <a:ext cx="6895883" cy="978540"/>
          </a:xfrm>
          <a:prstGeom prst="rect">
            <a:avLst/>
          </a:prstGeom>
          <a:solidFill>
            <a:srgbClr val="F17C6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anose="02040502050405020303" pitchFamily="18" charset="0"/>
              </a:rPr>
              <a:t>«СТАНДАРТ»</a:t>
            </a:r>
          </a:p>
          <a:p>
            <a:pPr algn="ctr"/>
            <a:r>
              <a:rPr lang="ru-RU" sz="1600" dirty="0">
                <a:latin typeface="Georgia" panose="02040502050405020303" pitchFamily="18" charset="0"/>
              </a:rPr>
              <a:t>для бизнеса, зарегистрированного более 6 месяцев</a:t>
            </a:r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xmlns="" id="{2F18EA18-D4DA-4774-A88D-903F1A473CAD}"/>
              </a:ext>
            </a:extLst>
          </p:cNvPr>
          <p:cNvSpPr/>
          <p:nvPr/>
        </p:nvSpPr>
        <p:spPr>
          <a:xfrm>
            <a:off x="3146197" y="4834085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На какие цели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256E61BB-3EE5-4C5C-97F1-2CCE12255968}"/>
              </a:ext>
            </a:extLst>
          </p:cNvPr>
          <p:cNvSpPr txBox="1"/>
          <p:nvPr/>
        </p:nvSpPr>
        <p:spPr>
          <a:xfrm>
            <a:off x="7407678" y="2136072"/>
            <a:ext cx="4417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 зависимости от суммы микрозайма: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платежеспособного   ФЛ/ИП/ЮЛ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Залог ликвидного имущества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«Фонда содействия кредитованию СМСП Амурской области»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ea typeface="Calibri" panose="020F0502020204030204" pitchFamily="34" charset="0"/>
              </a:rPr>
              <a:t>Без залога и поручительств: до 200 000 руб.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F4B820F3-0ED0-409D-B3C0-56EDB379F41E}"/>
              </a:ext>
            </a:extLst>
          </p:cNvPr>
          <p:cNvSpPr/>
          <p:nvPr/>
        </p:nvSpPr>
        <p:spPr>
          <a:xfrm>
            <a:off x="3056947" y="5388142"/>
            <a:ext cx="26285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на любые цели связанные с бизнесом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C062A2F-3F58-4433-A618-BA9A8ED062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85" y="1811442"/>
            <a:ext cx="2932430" cy="374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176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90549" y="4505772"/>
            <a:ext cx="4171950" cy="426797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7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3C32F36-8C9C-4B8E-B56B-7D18FBBC2D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>
            <a:off x="10407340" y="5743548"/>
            <a:ext cx="1681953" cy="1681456"/>
          </a:xfrm>
          <a:prstGeom prst="rect">
            <a:avLst/>
          </a:prstGeom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CD762F76-19AE-45E4-BDF9-AE2933CA59D3}"/>
              </a:ext>
            </a:extLst>
          </p:cNvPr>
          <p:cNvSpPr/>
          <p:nvPr/>
        </p:nvSpPr>
        <p:spPr>
          <a:xfrm>
            <a:off x="11248317" y="-24281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429A203-ADB8-475E-82BF-843BEECA12BE}"/>
              </a:ext>
            </a:extLst>
          </p:cNvPr>
          <p:cNvSpPr/>
          <p:nvPr/>
        </p:nvSpPr>
        <p:spPr>
          <a:xfrm>
            <a:off x="3115986" y="5284571"/>
            <a:ext cx="31139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311079">
              <a:buClrTx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погашение действующих кредитов банков/договоров лизинга</a:t>
            </a:r>
          </a:p>
          <a:p>
            <a:pPr marL="342900" indent="-342900" defTabSz="311079">
              <a:buClrTx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полностью или частично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58F68EA-52A1-4F79-B5ED-48596EDFD656}"/>
              </a:ext>
            </a:extLst>
          </p:cNvPr>
          <p:cNvSpPr txBox="1"/>
          <p:nvPr/>
        </p:nvSpPr>
        <p:spPr>
          <a:xfrm>
            <a:off x="3115986" y="2118433"/>
            <a:ext cx="31835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Tx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5 000 000 рублей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CDBAE55-5B09-43F0-9987-555FDC62741B}"/>
              </a:ext>
            </a:extLst>
          </p:cNvPr>
          <p:cNvSpPr txBox="1"/>
          <p:nvPr/>
        </p:nvSpPr>
        <p:spPr>
          <a:xfrm>
            <a:off x="3146195" y="4248566"/>
            <a:ext cx="2450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24 месяцев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DBDD03D-594A-4B5D-B150-90D2C4066F93}"/>
              </a:ext>
            </a:extLst>
          </p:cNvPr>
          <p:cNvSpPr txBox="1"/>
          <p:nvPr/>
        </p:nvSpPr>
        <p:spPr>
          <a:xfrm>
            <a:off x="7407678" y="5008882"/>
            <a:ext cx="3560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Аннуитетный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Дифференцированный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Сезонный график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Возможно предоставление отсрочки по выплате основного долга до 3 месяцев</a:t>
            </a:r>
            <a:endParaRPr lang="ru-RU" sz="14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428F424-9CE9-4339-B4E7-E87DB9917796}"/>
              </a:ext>
            </a:extLst>
          </p:cNvPr>
          <p:cNvSpPr txBox="1"/>
          <p:nvPr/>
        </p:nvSpPr>
        <p:spPr>
          <a:xfrm>
            <a:off x="7407678" y="2136072"/>
            <a:ext cx="44171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 зависимости от суммы микрозайма: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Поручительство платежеспособного   ФЛ/ИП/ЮЛ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Залог ликвидного имущества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Поручительство «Фонда содействия кредитованию СМСП Амурской области»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ea typeface="Calibri" panose="020F0502020204030204" pitchFamily="34" charset="0"/>
              </a:rPr>
              <a:t>Без залога и поручительств: до 200 000 руб.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9CD93706-6A9B-4EF3-9243-8B22A5CC8C39}"/>
              </a:ext>
            </a:extLst>
          </p:cNvPr>
          <p:cNvSpPr/>
          <p:nvPr/>
        </p:nvSpPr>
        <p:spPr>
          <a:xfrm>
            <a:off x="7407678" y="1600427"/>
            <a:ext cx="2748110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Обеспечение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BC0CFF3E-44E2-4217-BCEF-2170B3CCC673}"/>
              </a:ext>
            </a:extLst>
          </p:cNvPr>
          <p:cNvSpPr/>
          <p:nvPr/>
        </p:nvSpPr>
        <p:spPr>
          <a:xfrm>
            <a:off x="3146197" y="1600428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Сумма микрозайма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5049FFC4-4CA1-4E1C-90F0-1B6DE7EEBE82}"/>
              </a:ext>
            </a:extLst>
          </p:cNvPr>
          <p:cNvSpPr/>
          <p:nvPr/>
        </p:nvSpPr>
        <p:spPr>
          <a:xfrm>
            <a:off x="3146195" y="3697198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Срок кредитования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15B31C10-C273-4236-9352-A41B61631E30}"/>
              </a:ext>
            </a:extLst>
          </p:cNvPr>
          <p:cNvSpPr/>
          <p:nvPr/>
        </p:nvSpPr>
        <p:spPr>
          <a:xfrm>
            <a:off x="7407678" y="4278526"/>
            <a:ext cx="2748110" cy="403784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Порядок погашения микрозайма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xmlns="" id="{EF6861AB-278D-4479-9BE7-EFB6E1F5BF72}"/>
              </a:ext>
            </a:extLst>
          </p:cNvPr>
          <p:cNvSpPr/>
          <p:nvPr/>
        </p:nvSpPr>
        <p:spPr>
          <a:xfrm>
            <a:off x="3115986" y="2623324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Процентная ставка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5071308A-7B69-4BEC-B2AC-468C31E9027C}"/>
              </a:ext>
            </a:extLst>
          </p:cNvPr>
          <p:cNvSpPr txBox="1"/>
          <p:nvPr/>
        </p:nvSpPr>
        <p:spPr>
          <a:xfrm>
            <a:off x="3131090" y="3165282"/>
            <a:ext cx="2480309" cy="4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от 4,75 д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о 9,5% годовых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 panose="020B0604020202020204" pitchFamily="34" charset="0"/>
              <a:buChar char="•"/>
            </a:pPr>
            <a:endParaRPr lang="ru-RU" sz="1225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4B9C8CA8-72E5-4A67-971A-4162944AE6F9}"/>
              </a:ext>
            </a:extLst>
          </p:cNvPr>
          <p:cNvSpPr/>
          <p:nvPr/>
        </p:nvSpPr>
        <p:spPr>
          <a:xfrm>
            <a:off x="2671398" y="256042"/>
            <a:ext cx="6488210" cy="978540"/>
          </a:xfrm>
          <a:prstGeom prst="rect">
            <a:avLst/>
          </a:prstGeom>
          <a:solidFill>
            <a:srgbClr val="F17C6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anose="02040502050405020303" pitchFamily="18" charset="0"/>
              </a:rPr>
              <a:t>«РЕФИНАНСИРОВАНИЕ»</a:t>
            </a:r>
          </a:p>
          <a:p>
            <a:pPr algn="ctr"/>
            <a:r>
              <a:rPr lang="ru-RU" sz="1600" dirty="0">
                <a:latin typeface="Georgia" panose="02040502050405020303" pitchFamily="18" charset="0"/>
              </a:rPr>
              <a:t>для бизнеса, зарегистрированного более 6 месяцев</a:t>
            </a:r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xmlns="" id="{8470E9DA-C00C-4D53-9BFB-764FAB19683A}"/>
              </a:ext>
            </a:extLst>
          </p:cNvPr>
          <p:cNvSpPr/>
          <p:nvPr/>
        </p:nvSpPr>
        <p:spPr>
          <a:xfrm>
            <a:off x="3166462" y="4687752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На какие цели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ED67CFA2-B824-4BD1-95D0-16948365A9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34153" y="320102"/>
            <a:ext cx="1732154" cy="51387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526EB17-CA16-4874-94B7-8EC006E5BE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755" y="2007648"/>
            <a:ext cx="2737341" cy="346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256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88186" y="4597400"/>
            <a:ext cx="4248150" cy="424815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0231040" y="-22399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8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Арка 14">
            <a:extLst>
              <a:ext uri="{FF2B5EF4-FFF2-40B4-BE49-F238E27FC236}">
                <a16:creationId xmlns:a16="http://schemas.microsoft.com/office/drawing/2014/main" xmlns="" id="{CEF4C8D4-32D5-439F-9230-C0ED652AA1DA}"/>
              </a:ext>
            </a:extLst>
          </p:cNvPr>
          <p:cNvSpPr/>
          <p:nvPr/>
        </p:nvSpPr>
        <p:spPr>
          <a:xfrm rot="9900000">
            <a:off x="10483189" y="5865569"/>
            <a:ext cx="2243872" cy="2243872"/>
          </a:xfrm>
          <a:prstGeom prst="blockArc">
            <a:avLst>
              <a:gd name="adj1" fmla="val 19423086"/>
              <a:gd name="adj2" fmla="val 11079722"/>
              <a:gd name="adj3" fmla="val 15520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432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C4A95C8-D5E3-4C93-8A15-2F2E8C4F16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449" y="395652"/>
            <a:ext cx="1687503" cy="45236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B7F8365-2C5E-4D8E-A38F-B5DB2BE724D2}"/>
              </a:ext>
            </a:extLst>
          </p:cNvPr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2166646E-5518-47A1-8B30-7F513ED522C3}"/>
              </a:ext>
            </a:extLst>
          </p:cNvPr>
          <p:cNvSpPr txBox="1"/>
          <p:nvPr/>
        </p:nvSpPr>
        <p:spPr>
          <a:xfrm>
            <a:off x="3077516" y="2181853"/>
            <a:ext cx="3183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Tx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5 000 000 рублей для СМСП</a:t>
            </a:r>
          </a:p>
          <a:p>
            <a:pPr defTabSz="311079">
              <a:buClrTx/>
            </a:pP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CB81D35B-FEC6-4AAA-88DC-F3D68DB26416}"/>
              </a:ext>
            </a:extLst>
          </p:cNvPr>
          <p:cNvSpPr txBox="1"/>
          <p:nvPr/>
        </p:nvSpPr>
        <p:spPr>
          <a:xfrm>
            <a:off x="3146195" y="4507282"/>
            <a:ext cx="2450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24 месяцев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4F757C07-7605-4D9A-B3E8-21232F377D37}"/>
              </a:ext>
            </a:extLst>
          </p:cNvPr>
          <p:cNvSpPr txBox="1"/>
          <p:nvPr/>
        </p:nvSpPr>
        <p:spPr>
          <a:xfrm>
            <a:off x="7407678" y="5052808"/>
            <a:ext cx="3560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Аннуитетный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Дифференцированный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Сезонный график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Возможно предоставление отсрочки по выплате основного долга до 3 месяцев</a:t>
            </a:r>
            <a:endParaRPr lang="ru-RU" sz="14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xmlns="" id="{C2C5D687-81EB-47E4-BDD0-E44208BC3697}"/>
              </a:ext>
            </a:extLst>
          </p:cNvPr>
          <p:cNvSpPr/>
          <p:nvPr/>
        </p:nvSpPr>
        <p:spPr>
          <a:xfrm>
            <a:off x="7407678" y="1600427"/>
            <a:ext cx="2748110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Обеспечение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xmlns="" id="{5DD783F9-05DF-4F9B-BA88-090CADFE16A8}"/>
              </a:ext>
            </a:extLst>
          </p:cNvPr>
          <p:cNvSpPr/>
          <p:nvPr/>
        </p:nvSpPr>
        <p:spPr>
          <a:xfrm>
            <a:off x="3146197" y="1600428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Сумма микрозайма</a:t>
            </a:r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xmlns="" id="{D36F4A25-9291-4A79-9CB1-4D8D9282A660}"/>
              </a:ext>
            </a:extLst>
          </p:cNvPr>
          <p:cNvSpPr/>
          <p:nvPr/>
        </p:nvSpPr>
        <p:spPr>
          <a:xfrm>
            <a:off x="3161299" y="3902427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Срок кредитования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xmlns="" id="{2698BD71-0FC0-45BA-AC5B-05DF25A5D7AD}"/>
              </a:ext>
            </a:extLst>
          </p:cNvPr>
          <p:cNvSpPr/>
          <p:nvPr/>
        </p:nvSpPr>
        <p:spPr>
          <a:xfrm>
            <a:off x="7407678" y="4377590"/>
            <a:ext cx="2748110" cy="403784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Порядок погашения микрозайма</a:t>
            </a:r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xmlns="" id="{92377F24-6F2B-458A-B240-96B1DED15EE8}"/>
              </a:ext>
            </a:extLst>
          </p:cNvPr>
          <p:cNvSpPr/>
          <p:nvPr/>
        </p:nvSpPr>
        <p:spPr>
          <a:xfrm>
            <a:off x="3161300" y="2779501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Процентная ставка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28A31B8-6355-453E-8B23-AB42CFBA475C}"/>
              </a:ext>
            </a:extLst>
          </p:cNvPr>
          <p:cNvSpPr txBox="1"/>
          <p:nvPr/>
        </p:nvSpPr>
        <p:spPr>
          <a:xfrm>
            <a:off x="3152437" y="3377358"/>
            <a:ext cx="2480309" cy="4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от 4,75 д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о 9,5% годовых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 panose="020B0604020202020204" pitchFamily="34" charset="0"/>
              <a:buChar char="•"/>
            </a:pPr>
            <a:endParaRPr lang="ru-RU" sz="1225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8155464D-7885-44C0-B231-C4C09617C7DC}"/>
              </a:ext>
            </a:extLst>
          </p:cNvPr>
          <p:cNvSpPr/>
          <p:nvPr/>
        </p:nvSpPr>
        <p:spPr>
          <a:xfrm>
            <a:off x="2659713" y="299540"/>
            <a:ext cx="6371122" cy="978540"/>
          </a:xfrm>
          <a:prstGeom prst="rect">
            <a:avLst/>
          </a:prstGeom>
          <a:solidFill>
            <a:srgbClr val="F17C6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anose="02040502050405020303" pitchFamily="18" charset="0"/>
              </a:rPr>
              <a:t>«КОММЕРЧЕСКАЯ ИПОТЕКА»</a:t>
            </a:r>
          </a:p>
          <a:p>
            <a:pPr algn="ctr"/>
            <a:r>
              <a:rPr lang="ru-RU" sz="1600" dirty="0">
                <a:latin typeface="Georgia" panose="02040502050405020303" pitchFamily="18" charset="0"/>
              </a:rPr>
              <a:t>для бизнеса, зарегистрированного более 6 месяцев</a:t>
            </a:r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xmlns="" id="{2F18EA18-D4DA-4774-A88D-903F1A473CAD}"/>
              </a:ext>
            </a:extLst>
          </p:cNvPr>
          <p:cNvSpPr/>
          <p:nvPr/>
        </p:nvSpPr>
        <p:spPr>
          <a:xfrm>
            <a:off x="3146194" y="5081500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На какие цели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256E61BB-3EE5-4C5C-97F1-2CCE12255968}"/>
              </a:ext>
            </a:extLst>
          </p:cNvPr>
          <p:cNvSpPr txBox="1"/>
          <p:nvPr/>
        </p:nvSpPr>
        <p:spPr>
          <a:xfrm>
            <a:off x="7379565" y="2260170"/>
            <a:ext cx="44171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 зависимости от суммы микрозайма: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платежеспособного   ФЛ/ИП/ЮЛ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Залог приобретаемого и/или  дополнительного имущества / поручительство «Фонда содействия кредитованию СМСП Амурской области» </a:t>
            </a: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ea typeface="Calibri" panose="020F0502020204030204" pitchFamily="34" charset="0"/>
              </a:rPr>
              <a:t>Без залога и поручительств: до 200 000 руб.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F4B820F3-0ED0-409D-B3C0-56EDB379F41E}"/>
              </a:ext>
            </a:extLst>
          </p:cNvPr>
          <p:cNvSpPr/>
          <p:nvPr/>
        </p:nvSpPr>
        <p:spPr>
          <a:xfrm>
            <a:off x="3115986" y="5617418"/>
            <a:ext cx="29800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311079">
              <a:buClrTx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приобретение коммерческой недвижимости или земельных участков под коммерческую застройку</a:t>
            </a: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AB16BE4C-C092-492E-9D64-59E8F968F3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47" y="2215214"/>
            <a:ext cx="3018043" cy="3174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341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90549" y="4505772"/>
            <a:ext cx="4171950" cy="426797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9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3C32F36-8C9C-4B8E-B56B-7D18FBBC2D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>
            <a:off x="10407340" y="5743548"/>
            <a:ext cx="1681953" cy="1681456"/>
          </a:xfrm>
          <a:prstGeom prst="rect">
            <a:avLst/>
          </a:prstGeom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CD762F76-19AE-45E4-BDF9-AE2933CA59D3}"/>
              </a:ext>
            </a:extLst>
          </p:cNvPr>
          <p:cNvSpPr/>
          <p:nvPr/>
        </p:nvSpPr>
        <p:spPr>
          <a:xfrm>
            <a:off x="11248317" y="-24281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58F68EA-52A1-4F79-B5ED-48596EDFD656}"/>
              </a:ext>
            </a:extLst>
          </p:cNvPr>
          <p:cNvSpPr txBox="1"/>
          <p:nvPr/>
        </p:nvSpPr>
        <p:spPr>
          <a:xfrm>
            <a:off x="3115986" y="2118433"/>
            <a:ext cx="31835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Tx/>
              <a:buFont typeface="Courier New" panose="02070309020205020404" pitchFamily="49" charset="0"/>
              <a:buChar char="o"/>
            </a:pPr>
            <a:r>
              <a:rPr lang="ru-RU" sz="1400" kern="1200" dirty="0"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1 000 000 рублей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CDBAE55-5B09-43F0-9987-555FDC62741B}"/>
              </a:ext>
            </a:extLst>
          </p:cNvPr>
          <p:cNvSpPr txBox="1"/>
          <p:nvPr/>
        </p:nvSpPr>
        <p:spPr>
          <a:xfrm>
            <a:off x="3115986" y="5906325"/>
            <a:ext cx="2450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 defTabSz="311079">
              <a:buClrTx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24 месяцев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DBDD03D-594A-4B5D-B150-90D2C4066F93}"/>
              </a:ext>
            </a:extLst>
          </p:cNvPr>
          <p:cNvSpPr txBox="1"/>
          <p:nvPr/>
        </p:nvSpPr>
        <p:spPr>
          <a:xfrm>
            <a:off x="7407678" y="4871947"/>
            <a:ext cx="3560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Аннуитетный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Дифференцированный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Сезонный график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Возможно предоставление отсрочки по выплате основного долга до 6 месяцев</a:t>
            </a:r>
            <a:endParaRPr lang="ru-RU" sz="14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428F424-9CE9-4339-B4E7-E87DB9917796}"/>
              </a:ext>
            </a:extLst>
          </p:cNvPr>
          <p:cNvSpPr txBox="1"/>
          <p:nvPr/>
        </p:nvSpPr>
        <p:spPr>
          <a:xfrm>
            <a:off x="7407678" y="2136072"/>
            <a:ext cx="4417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 зависимости от суммы микрозайма: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Поручительство платежеспособного   ФЛ/ИП/ЮЛ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Залог ликвидного имущества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Поручительство «Фонда содействия кредитованию СМСП Амурской области» 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ea typeface="Calibri" panose="020F0502020204030204" pitchFamily="34" charset="0"/>
              </a:rPr>
              <a:t>Без залога и поручительств: до 200 000 руб.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9CD93706-6A9B-4EF3-9243-8B22A5CC8C39}"/>
              </a:ext>
            </a:extLst>
          </p:cNvPr>
          <p:cNvSpPr/>
          <p:nvPr/>
        </p:nvSpPr>
        <p:spPr>
          <a:xfrm>
            <a:off x="7407678" y="1600427"/>
            <a:ext cx="2748110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Обеспечение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BC0CFF3E-44E2-4217-BCEF-2170B3CCC673}"/>
              </a:ext>
            </a:extLst>
          </p:cNvPr>
          <p:cNvSpPr/>
          <p:nvPr/>
        </p:nvSpPr>
        <p:spPr>
          <a:xfrm>
            <a:off x="3146197" y="1600428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Сумма микрозайма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5049FFC4-4CA1-4E1C-90F0-1B6DE7EEBE82}"/>
              </a:ext>
            </a:extLst>
          </p:cNvPr>
          <p:cNvSpPr/>
          <p:nvPr/>
        </p:nvSpPr>
        <p:spPr>
          <a:xfrm>
            <a:off x="3115986" y="5385343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Срок кредитования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15B31C10-C273-4236-9352-A41B61631E30}"/>
              </a:ext>
            </a:extLst>
          </p:cNvPr>
          <p:cNvSpPr/>
          <p:nvPr/>
        </p:nvSpPr>
        <p:spPr>
          <a:xfrm>
            <a:off x="7407678" y="4278526"/>
            <a:ext cx="2748110" cy="403784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Порядок погашения микрозайма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xmlns="" id="{EF6861AB-278D-4479-9BE7-EFB6E1F5BF72}"/>
              </a:ext>
            </a:extLst>
          </p:cNvPr>
          <p:cNvSpPr/>
          <p:nvPr/>
        </p:nvSpPr>
        <p:spPr>
          <a:xfrm>
            <a:off x="3146197" y="2555837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Процентная ставка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5071308A-7B69-4BEC-B2AC-468C31E9027C}"/>
              </a:ext>
            </a:extLst>
          </p:cNvPr>
          <p:cNvSpPr txBox="1"/>
          <p:nvPr/>
        </p:nvSpPr>
        <p:spPr>
          <a:xfrm>
            <a:off x="3085774" y="3134030"/>
            <a:ext cx="301022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1 %   выплата текущей заработной платы, арендные и коммунальные платежи, приобретение дез. средств и СИЗ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3 % рефинансирование кредитов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4,5 %   пополнение оборотных средств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4B9C8CA8-72E5-4A67-971A-4162944AE6F9}"/>
              </a:ext>
            </a:extLst>
          </p:cNvPr>
          <p:cNvSpPr/>
          <p:nvPr/>
        </p:nvSpPr>
        <p:spPr>
          <a:xfrm>
            <a:off x="2671398" y="256042"/>
            <a:ext cx="6488210" cy="1114040"/>
          </a:xfrm>
          <a:prstGeom prst="rect">
            <a:avLst/>
          </a:prstGeom>
          <a:solidFill>
            <a:srgbClr val="F17C6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anose="02040502050405020303" pitchFamily="18" charset="0"/>
              </a:rPr>
              <a:t>«СПЕЦИАЛЬНЫЙ»</a:t>
            </a:r>
          </a:p>
          <a:p>
            <a:pPr algn="ctr"/>
            <a:r>
              <a:rPr lang="ru-RU" sz="1600" dirty="0">
                <a:latin typeface="Georgia" panose="02040502050405020303" pitchFamily="18" charset="0"/>
              </a:rPr>
              <a:t>для СМСП, фактически осуществляющие деятельность в сферах, относящихся к наиболее пострадавшим отраслям, в связи с распространением коронавирусной инфекции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ED67CFA2-B824-4BD1-95D0-16948365A9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34153" y="320102"/>
            <a:ext cx="1732154" cy="51387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2F2397B-F167-40C1-B643-A9BCDD9464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754" y="1829871"/>
            <a:ext cx="2636941" cy="358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4480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</TotalTime>
  <Words>1220</Words>
  <Application>Microsoft Office PowerPoint</Application>
  <PresentationFormat>Произвольный</PresentationFormat>
  <Paragraphs>244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Г. Ефимовских</dc:creator>
  <cp:lastModifiedBy>Мельникова Жанна Олеговна</cp:lastModifiedBy>
  <cp:revision>69</cp:revision>
  <dcterms:created xsi:type="dcterms:W3CDTF">2022-02-15T08:51:48Z</dcterms:created>
  <dcterms:modified xsi:type="dcterms:W3CDTF">2022-04-08T03:33:22Z</dcterms:modified>
</cp:coreProperties>
</file>