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  <p:sldId id="264" r:id="rId12"/>
    <p:sldId id="265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5">
          <p15:clr>
            <a:srgbClr val="A4A3A4"/>
          </p15:clr>
        </p15:guide>
        <p15:guide id="2" pos="11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102"/>
      </p:cViewPr>
      <p:guideLst>
        <p:guide orient="horz" pos="1575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78274851877507E-2"/>
          <c:y val="0.12960869996368565"/>
          <c:w val="0.94285520563074687"/>
          <c:h val="0.6810335802317276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/>
            </c:spPr>
          </c:marker>
          <c:dPt>
            <c:idx val="4"/>
            <c:bubble3D val="0"/>
            <c:spPr>
              <a:ln w="25400">
                <a:solidFill>
                  <a:srgbClr val="FF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6A-4AAC-B838-CD58C4CF4862}"/>
              </c:ext>
            </c:extLst>
          </c:dPt>
          <c:dLbls>
            <c:dLbl>
              <c:idx val="0"/>
              <c:layout>
                <c:manualLayout>
                  <c:x val="-2.4436807941962652E-2"/>
                  <c:y val="0.131652661064425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36A-4AAC-B838-CD58C4CF4862}"/>
                </c:ext>
              </c:extLst>
            </c:dLbl>
            <c:dLbl>
              <c:idx val="9"/>
              <c:layout>
                <c:manualLayout>
                  <c:x val="-2.1382206949217258E-2"/>
                  <c:y val="6.4425549747458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6A-4AAC-B838-CD58C4CF4862}"/>
                </c:ext>
              </c:extLst>
            </c:dLbl>
            <c:dLbl>
              <c:idx val="11"/>
              <c:layout>
                <c:manualLayout>
                  <c:x val="-2.8613550999361408E-2"/>
                  <c:y val="5.782534755015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36A-4AAC-B838-CD58C4CF4862}"/>
                </c:ext>
              </c:extLst>
            </c:dLbl>
            <c:dLbl>
              <c:idx val="12"/>
              <c:layout>
                <c:manualLayout>
                  <c:x val="-2.86135509993613E-2"/>
                  <c:y val="8.8804439878274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36A-4AAC-B838-CD58C4CF4862}"/>
                </c:ext>
              </c:extLst>
            </c:dLbl>
            <c:dLbl>
              <c:idx val="13"/>
              <c:layout>
                <c:manualLayout>
                  <c:x val="-2.208708594331386E-2"/>
                  <c:y val="7.4723034274584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36A-4AAC-B838-CD58C4CF4862}"/>
                </c:ext>
              </c:extLst>
            </c:dLbl>
            <c:dLbl>
              <c:idx val="14"/>
              <c:layout>
                <c:manualLayout>
                  <c:x val="0"/>
                  <c:y val="5.6204322747590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36A-4AAC-B838-CD58C4CF4862}"/>
                </c:ext>
              </c:extLst>
            </c:dLbl>
            <c:spPr>
              <a:noFill/>
              <a:ln w="3181">
                <a:noFill/>
                <a:prstDash val="solid"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FF0000"/>
                    </a:solidFill>
                    <a:latin typeface="Averta CY Bold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1993</c:v>
                </c:pt>
                <c:pt idx="1">
                  <c:v>1998</c:v>
                </c:pt>
                <c:pt idx="2">
                  <c:v>2000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2008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2021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12.3</c:v>
                </c:pt>
                <c:pt idx="1">
                  <c:v>9.6999999999999993</c:v>
                </c:pt>
                <c:pt idx="2">
                  <c:v>9.4</c:v>
                </c:pt>
                <c:pt idx="3">
                  <c:v>10.1</c:v>
                </c:pt>
                <c:pt idx="4">
                  <c:v>12.4</c:v>
                </c:pt>
                <c:pt idx="5">
                  <c:v>12</c:v>
                </c:pt>
                <c:pt idx="6">
                  <c:v>12.9</c:v>
                </c:pt>
                <c:pt idx="7">
                  <c:v>13.6</c:v>
                </c:pt>
                <c:pt idx="8">
                  <c:v>14.3</c:v>
                </c:pt>
                <c:pt idx="9">
                  <c:v>14.1</c:v>
                </c:pt>
                <c:pt idx="10">
                  <c:v>13.8</c:v>
                </c:pt>
                <c:pt idx="11">
                  <c:v>13.3</c:v>
                </c:pt>
                <c:pt idx="12">
                  <c:v>12.9</c:v>
                </c:pt>
                <c:pt idx="13">
                  <c:v>11.8</c:v>
                </c:pt>
                <c:pt idx="14">
                  <c:v>11.4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36A-4AAC-B838-CD58C4CF48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ОБЩАЯ СМЕРТНОСТЬ</c:v>
                </c:pt>
              </c:strCache>
            </c:strRef>
          </c:tx>
          <c:spPr>
            <a:ln w="25420">
              <a:solidFill>
                <a:schemeClr val="accent1">
                  <a:lumMod val="75000"/>
                </a:schemeClr>
              </a:solidFill>
              <a:prstDash val="solid"/>
            </a:ln>
            <a:effectLst/>
          </c:spPr>
          <c:marker>
            <c:symbol val="circle"/>
            <c:size val="2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202571010196717E-2"/>
                  <c:y val="-0.125624553890078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36A-4AAC-B838-CD58C4CF4862}"/>
                </c:ext>
              </c:extLst>
            </c:dLbl>
            <c:dLbl>
              <c:idx val="1"/>
              <c:layout>
                <c:manualLayout>
                  <c:x val="-3.4462466993587328E-2"/>
                  <c:y val="-8.8508208422555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36A-4AAC-B838-CD58C4CF4862}"/>
                </c:ext>
              </c:extLst>
            </c:dLbl>
            <c:dLbl>
              <c:idx val="2"/>
              <c:layout>
                <c:manualLayout>
                  <c:x val="-3.2025710101967197E-2"/>
                  <c:y val="-4.5681655960028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36A-4AAC-B838-CD58C4CF4862}"/>
                </c:ext>
              </c:extLst>
            </c:dLbl>
            <c:dLbl>
              <c:idx val="3"/>
              <c:layout>
                <c:manualLayout>
                  <c:x val="-3.5043439260775189E-2"/>
                  <c:y val="-5.4246966452533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36A-4AAC-B838-CD58C4CF4862}"/>
                </c:ext>
              </c:extLst>
            </c:dLbl>
            <c:dLbl>
              <c:idx val="4"/>
              <c:layout>
                <c:manualLayout>
                  <c:x val="-2.9007980943159171E-2"/>
                  <c:y val="-4.5681655960028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36A-4AAC-B838-CD58C4CF4862}"/>
                </c:ext>
              </c:extLst>
            </c:dLbl>
            <c:dLbl>
              <c:idx val="5"/>
              <c:layout>
                <c:manualLayout>
                  <c:x val="-3.0516845522563167E-2"/>
                  <c:y val="-3.4261241970021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36A-4AAC-B838-CD58C4CF4862}"/>
                </c:ext>
              </c:extLst>
            </c:dLbl>
            <c:dLbl>
              <c:idx val="6"/>
              <c:layout>
                <c:manualLayout>
                  <c:x val="-2.5990251784351118E-2"/>
                  <c:y val="-4.2826552462526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36A-4AAC-B838-CD58C4CF4862}"/>
                </c:ext>
              </c:extLst>
            </c:dLbl>
            <c:dLbl>
              <c:idx val="7"/>
              <c:layout>
                <c:manualLayout>
                  <c:x val="-2.9007980943159282E-2"/>
                  <c:y val="-3.9971448965025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36A-4AAC-B838-CD58C4CF4862}"/>
                </c:ext>
              </c:extLst>
            </c:dLbl>
            <c:dLbl>
              <c:idx val="8"/>
              <c:layout>
                <c:manualLayout>
                  <c:x val="-2.9007980943159286E-2"/>
                  <c:y val="-4.2826552462526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36A-4AAC-B838-CD58C4CF4862}"/>
                </c:ext>
              </c:extLst>
            </c:dLbl>
            <c:dLbl>
              <c:idx val="9"/>
              <c:layout>
                <c:manualLayout>
                  <c:x val="-3.0516845522563465E-2"/>
                  <c:y val="-4.8536759457530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36A-4AAC-B838-CD58C4CF4862}"/>
                </c:ext>
              </c:extLst>
            </c:dLbl>
            <c:dLbl>
              <c:idx val="10"/>
              <c:layout>
                <c:manualLayout>
                  <c:x val="-3.5043439260775161E-2"/>
                  <c:y val="-2.8551034975017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36A-4AAC-B838-CD58C4CF4862}"/>
                </c:ext>
              </c:extLst>
            </c:dLbl>
            <c:dLbl>
              <c:idx val="11"/>
              <c:layout>
                <c:manualLayout>
                  <c:x val="-2.9007980943159282E-2"/>
                  <c:y val="-2.8551034975017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36A-4AAC-B838-CD58C4CF4862}"/>
                </c:ext>
              </c:extLst>
            </c:dLbl>
            <c:dLbl>
              <c:idx val="12"/>
              <c:layout>
                <c:manualLayout>
                  <c:x val="-3.0516845522563167E-2"/>
                  <c:y val="-3.7116345467523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36A-4AAC-B838-CD58C4CF4862}"/>
                </c:ext>
              </c:extLst>
            </c:dLbl>
            <c:dLbl>
              <c:idx val="13"/>
              <c:layout>
                <c:manualLayout>
                  <c:x val="-2.5990251784351284E-2"/>
                  <c:y val="-3.4261241970021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36A-4AAC-B838-CD58C4CF4862}"/>
                </c:ext>
              </c:extLst>
            </c:dLbl>
            <c:dLbl>
              <c:idx val="14"/>
              <c:layout>
                <c:manualLayout>
                  <c:x val="-6.1816839428333699E-3"/>
                  <c:y val="-3.9427935690331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36A-4AAC-B838-CD58C4CF4862}"/>
                </c:ext>
              </c:extLst>
            </c:dLbl>
            <c:spPr>
              <a:noFill/>
              <a:ln w="3181">
                <a:noFill/>
                <a:prstDash val="solid"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accent1">
                        <a:lumMod val="75000"/>
                      </a:schemeClr>
                    </a:solidFill>
                    <a:latin typeface="Averta CY Bold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1993</c:v>
                </c:pt>
                <c:pt idx="1">
                  <c:v>1998</c:v>
                </c:pt>
                <c:pt idx="2">
                  <c:v>2000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2008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2021</c:v>
                </c:pt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  <c:pt idx="0">
                  <c:v>10.5</c:v>
                </c:pt>
                <c:pt idx="1">
                  <c:v>11.4</c:v>
                </c:pt>
                <c:pt idx="2">
                  <c:v>13.5</c:v>
                </c:pt>
                <c:pt idx="3">
                  <c:v>14.1</c:v>
                </c:pt>
                <c:pt idx="4">
                  <c:v>16.600000000000001</c:v>
                </c:pt>
                <c:pt idx="5">
                  <c:v>16.899999999999999</c:v>
                </c:pt>
                <c:pt idx="6">
                  <c:v>15.1</c:v>
                </c:pt>
                <c:pt idx="7">
                  <c:v>14.8</c:v>
                </c:pt>
                <c:pt idx="8">
                  <c:v>14.7</c:v>
                </c:pt>
                <c:pt idx="9">
                  <c:v>13.8</c:v>
                </c:pt>
                <c:pt idx="10">
                  <c:v>13.9</c:v>
                </c:pt>
                <c:pt idx="11">
                  <c:v>13.9</c:v>
                </c:pt>
                <c:pt idx="12">
                  <c:v>13.7</c:v>
                </c:pt>
                <c:pt idx="13">
                  <c:v>13.4</c:v>
                </c:pt>
                <c:pt idx="14">
                  <c:v>13.2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F36A-4AAC-B838-CD58C4CF4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">
              <a:solidFill>
                <a:schemeClr val="tx1"/>
              </a:solidFill>
              <a:prstDash val="dash"/>
            </a:ln>
          </c:spPr>
        </c:dropLines>
        <c:upDownBars>
          <c:gapWidth val="150"/>
          <c:upBars>
            <c:spPr>
              <a:solidFill>
                <a:schemeClr val="tx2">
                  <a:lumMod val="60000"/>
                  <a:lumOff val="40000"/>
                </a:schemeClr>
              </a:solidFill>
              <a:ln w="3181">
                <a:noFill/>
                <a:prstDash val="solid"/>
              </a:ln>
            </c:spPr>
          </c:upBars>
          <c:downBars>
            <c:spPr>
              <a:solidFill>
                <a:srgbClr val="00B050"/>
              </a:solidFill>
              <a:ln w="3181">
                <a:noFill/>
                <a:prstDash val="solid"/>
              </a:ln>
            </c:spPr>
          </c:downBars>
        </c:upDownBars>
        <c:marker val="1"/>
        <c:smooth val="0"/>
        <c:axId val="52416512"/>
        <c:axId val="52418048"/>
      </c:lineChart>
      <c:catAx>
        <c:axId val="5241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2060"/>
                </a:solidFill>
                <a:latin typeface="Averta CY Bold"/>
                <a:ea typeface="Times New Roman"/>
                <a:cs typeface="Times New Roman"/>
              </a:defRPr>
            </a:pPr>
            <a:endParaRPr lang="ru-RU"/>
          </a:p>
        </c:txPr>
        <c:crossAx val="5241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418048"/>
        <c:scaling>
          <c:orientation val="minMax"/>
          <c:min val="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2060"/>
                </a:solidFill>
                <a:latin typeface="Averta CY Bold"/>
                <a:ea typeface="Times New Roman"/>
                <a:cs typeface="Times New Roman"/>
              </a:defRPr>
            </a:pPr>
            <a:endParaRPr lang="ru-RU"/>
          </a:p>
        </c:txPr>
        <c:crossAx val="52416512"/>
        <c:crosses val="autoZero"/>
        <c:crossBetween val="between"/>
      </c:valAx>
      <c:spPr>
        <a:noFill/>
        <a:ln w="25420">
          <a:noFill/>
        </a:ln>
        <a:effectLst/>
      </c:spPr>
    </c:plotArea>
    <c:legend>
      <c:legendPos val="r"/>
      <c:layout>
        <c:manualLayout>
          <c:xMode val="edge"/>
          <c:yMode val="edge"/>
          <c:x val="5.9496527387344712E-2"/>
          <c:y val="0.93478254843037878"/>
          <c:w val="0.92562931053870434"/>
          <c:h val="6.5217451569621512E-2"/>
        </c:manualLayout>
      </c:layout>
      <c:overlay val="0"/>
      <c:spPr>
        <a:noFill/>
        <a:ln w="2542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2060"/>
              </a:solidFill>
              <a:latin typeface="Averta CY Bold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115499121757215E-2"/>
          <c:y val="0.27615205221647043"/>
          <c:w val="0.90176900175648556"/>
          <c:h val="0.4973728947481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rgbClr val="002060"/>
                    </a:solidFill>
                    <a:latin typeface="Averta CY Bold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79234</c:v>
                </c:pt>
                <c:pt idx="1">
                  <c:v>87448</c:v>
                </c:pt>
                <c:pt idx="2">
                  <c:v>97174</c:v>
                </c:pt>
                <c:pt idx="3">
                  <c:v>102200</c:v>
                </c:pt>
                <c:pt idx="4">
                  <c:v>107250</c:v>
                </c:pt>
                <c:pt idx="5">
                  <c:v>113240</c:v>
                </c:pt>
                <c:pt idx="6">
                  <c:v>118300</c:v>
                </c:pt>
                <c:pt idx="7">
                  <c:v>123250</c:v>
                </c:pt>
                <c:pt idx="8">
                  <c:v>128200</c:v>
                </c:pt>
                <c:pt idx="9">
                  <c:v>133150</c:v>
                </c:pt>
                <c:pt idx="10">
                  <c:v>138135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2C-41C4-A8A6-882C44EB9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53373184"/>
        <c:axId val="53408896"/>
      </c:barChart>
      <c:catAx>
        <c:axId val="5337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 b="1">
                <a:solidFill>
                  <a:srgbClr val="002060"/>
                </a:solidFill>
                <a:latin typeface="Averta CY Bold"/>
              </a:defRPr>
            </a:pPr>
            <a:endParaRPr lang="ru-RU"/>
          </a:p>
        </c:txPr>
        <c:crossAx val="53408896"/>
        <c:crosses val="autoZero"/>
        <c:auto val="1"/>
        <c:lblAlgn val="ctr"/>
        <c:lblOffset val="100"/>
        <c:noMultiLvlLbl val="0"/>
      </c:catAx>
      <c:valAx>
        <c:axId val="53408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37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115499121757215E-2"/>
          <c:y val="0.15451794103139979"/>
          <c:w val="0.90176900175648556"/>
          <c:h val="0.61900700593325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rgbClr val="002060"/>
                    </a:solidFill>
                    <a:latin typeface="Averta CY Bold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3424</c:v>
                </c:pt>
                <c:pt idx="1">
                  <c:v>3688</c:v>
                </c:pt>
                <c:pt idx="2">
                  <c:v>3778</c:v>
                </c:pt>
                <c:pt idx="3">
                  <c:v>4050</c:v>
                </c:pt>
                <c:pt idx="4">
                  <c:v>4350</c:v>
                </c:pt>
                <c:pt idx="5">
                  <c:v>4700</c:v>
                </c:pt>
                <c:pt idx="6">
                  <c:v>5000</c:v>
                </c:pt>
                <c:pt idx="7">
                  <c:v>5300</c:v>
                </c:pt>
                <c:pt idx="8">
                  <c:v>5600</c:v>
                </c:pt>
                <c:pt idx="9">
                  <c:v>6000</c:v>
                </c:pt>
                <c:pt idx="10">
                  <c:v>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2C-41C4-A8A6-882C44EB9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63439232"/>
        <c:axId val="63441920"/>
      </c:barChart>
      <c:catAx>
        <c:axId val="6343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 b="1">
                <a:solidFill>
                  <a:srgbClr val="002060"/>
                </a:solidFill>
                <a:latin typeface="Averta CY Bold"/>
              </a:defRPr>
            </a:pPr>
            <a:endParaRPr lang="ru-RU"/>
          </a:p>
        </c:txPr>
        <c:crossAx val="63441920"/>
        <c:crosses val="autoZero"/>
        <c:auto val="1"/>
        <c:lblAlgn val="ctr"/>
        <c:lblOffset val="100"/>
        <c:noMultiLvlLbl val="0"/>
      </c:catAx>
      <c:valAx>
        <c:axId val="63441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43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115499121757215E-2"/>
          <c:y val="6.9374063201850369E-2"/>
          <c:w val="0.90176900175648556"/>
          <c:h val="0.74672282267757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rgbClr val="002060"/>
                    </a:solidFill>
                    <a:latin typeface="Averta CY Bold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1300</c:v>
                </c:pt>
                <c:pt idx="3">
                  <c:v>1500</c:v>
                </c:pt>
                <c:pt idx="4">
                  <c:v>1700</c:v>
                </c:pt>
                <c:pt idx="5">
                  <c:v>1900</c:v>
                </c:pt>
                <c:pt idx="6">
                  <c:v>2100</c:v>
                </c:pt>
                <c:pt idx="7">
                  <c:v>2300</c:v>
                </c:pt>
                <c:pt idx="8">
                  <c:v>2500</c:v>
                </c:pt>
                <c:pt idx="9">
                  <c:v>2700</c:v>
                </c:pt>
                <c:pt idx="10">
                  <c:v>2900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2C-41C4-A8A6-882C44EB9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51863936"/>
        <c:axId val="63450496"/>
      </c:barChart>
      <c:catAx>
        <c:axId val="5186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 b="1">
                <a:solidFill>
                  <a:srgbClr val="002060"/>
                </a:solidFill>
                <a:latin typeface="Averta CY Bold"/>
              </a:defRPr>
            </a:pPr>
            <a:endParaRPr lang="ru-RU"/>
          </a:p>
        </c:txPr>
        <c:crossAx val="63450496"/>
        <c:crosses val="autoZero"/>
        <c:auto val="1"/>
        <c:lblAlgn val="ctr"/>
        <c:lblOffset val="100"/>
        <c:noMultiLvlLbl val="0"/>
      </c:catAx>
      <c:valAx>
        <c:axId val="6345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86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115499121757215E-2"/>
          <c:y val="0.20925329106468157"/>
          <c:w val="0.90176900175648556"/>
          <c:h val="0.56427165589997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rgbClr val="002060"/>
                    </a:solidFill>
                    <a:latin typeface="Averta CY Bold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119609</c:v>
                </c:pt>
                <c:pt idx="1">
                  <c:v>130980</c:v>
                </c:pt>
                <c:pt idx="2">
                  <c:v>127196</c:v>
                </c:pt>
                <c:pt idx="3">
                  <c:v>133900</c:v>
                </c:pt>
                <c:pt idx="4">
                  <c:v>135792</c:v>
                </c:pt>
                <c:pt idx="5">
                  <c:v>138515</c:v>
                </c:pt>
                <c:pt idx="6">
                  <c:v>141293</c:v>
                </c:pt>
                <c:pt idx="7">
                  <c:v>144269</c:v>
                </c:pt>
                <c:pt idx="8">
                  <c:v>147200</c:v>
                </c:pt>
                <c:pt idx="9">
                  <c:v>150120</c:v>
                </c:pt>
                <c:pt idx="10">
                  <c:v>153672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2C-41C4-A8A6-882C44EB9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63332352"/>
        <c:axId val="63335040"/>
      </c:barChart>
      <c:catAx>
        <c:axId val="633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 b="1">
                <a:solidFill>
                  <a:srgbClr val="002060"/>
                </a:solidFill>
                <a:latin typeface="Averta CY Bold"/>
              </a:defRPr>
            </a:pPr>
            <a:endParaRPr lang="ru-RU"/>
          </a:p>
        </c:txPr>
        <c:crossAx val="63335040"/>
        <c:crosses val="autoZero"/>
        <c:auto val="1"/>
        <c:lblAlgn val="ctr"/>
        <c:lblOffset val="100"/>
        <c:noMultiLvlLbl val="0"/>
      </c:catAx>
      <c:valAx>
        <c:axId val="6333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33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860889256474929E-2"/>
          <c:y val="3.7793419778754743E-2"/>
          <c:w val="0.94968388929007885"/>
          <c:h val="0.86607490040789115"/>
        </c:manualLayout>
      </c:layou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5"/>
              <c:spPr/>
              <c:txPr>
                <a:bodyPr rot="-5400000" vert="horz"/>
                <a:lstStyle/>
                <a:p>
                  <a:pPr>
                    <a:defRPr sz="800" b="1">
                      <a:solidFill>
                        <a:schemeClr val="accent2"/>
                      </a:solidFill>
                      <a:latin typeface="Averta CY Bold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accent2"/>
                    </a:solidFill>
                    <a:latin typeface="Averta CY 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A7-4C49-B965-4F11B46B35EA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ВСЁ НАСЕЛЕНИЕ</c:v>
                </c:pt>
              </c:strCache>
            </c:strRef>
          </c:tx>
          <c:spPr>
            <a:ln>
              <a:solidFill>
                <a:srgbClr val="C0504D">
                  <a:lumMod val="75000"/>
                </a:srgbClr>
              </a:solidFill>
            </a:ln>
          </c:spPr>
          <c:marker>
            <c:spPr>
              <a:solidFill>
                <a:srgbClr val="C0504D">
                  <a:lumMod val="75000"/>
                </a:srgbClr>
              </a:solidFill>
              <a:ln>
                <a:noFill/>
              </a:ln>
            </c:spPr>
          </c:marker>
          <c:dLbls>
            <c:dLbl>
              <c:idx val="15"/>
              <c:spPr/>
              <c:txPr>
                <a:bodyPr rot="-5400000" vert="horz"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verta CY Bold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tx1"/>
                    </a:solidFill>
                    <a:latin typeface="Averta CY Bold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14.8</c:v>
                </c:pt>
                <c:pt idx="1">
                  <c:v>14.7</c:v>
                </c:pt>
                <c:pt idx="2">
                  <c:v>14.2</c:v>
                </c:pt>
                <c:pt idx="3">
                  <c:v>13.8</c:v>
                </c:pt>
                <c:pt idx="4">
                  <c:v>13.5</c:v>
                </c:pt>
                <c:pt idx="5">
                  <c:v>13</c:v>
                </c:pt>
                <c:pt idx="6">
                  <c:v>12.9</c:v>
                </c:pt>
                <c:pt idx="7">
                  <c:v>12.8</c:v>
                </c:pt>
                <c:pt idx="8">
                  <c:v>12.7</c:v>
                </c:pt>
                <c:pt idx="9">
                  <c:v>12.6</c:v>
                </c:pt>
                <c:pt idx="10">
                  <c:v>12.5</c:v>
                </c:pt>
                <c:pt idx="11">
                  <c:v>12.4</c:v>
                </c:pt>
                <c:pt idx="12">
                  <c:v>12.3</c:v>
                </c:pt>
                <c:pt idx="13">
                  <c:v>12.2</c:v>
                </c:pt>
                <c:pt idx="14">
                  <c:v>12.1</c:v>
                </c:pt>
                <c:pt idx="15">
                  <c:v>12.1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71-493C-B15B-B152C4E8A8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prstDash val="dash"/>
            </a:ln>
          </c:spPr>
        </c:dropLines>
        <c:marker val="1"/>
        <c:smooth val="0"/>
        <c:axId val="63269888"/>
        <c:axId val="63288064"/>
      </c:lineChart>
      <c:catAx>
        <c:axId val="6326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  <a:latin typeface="Averta CY Bold"/>
              </a:defRPr>
            </a:pPr>
            <a:endParaRPr lang="ru-RU"/>
          </a:p>
        </c:txPr>
        <c:crossAx val="63288064"/>
        <c:crosses val="autoZero"/>
        <c:auto val="1"/>
        <c:lblAlgn val="ctr"/>
        <c:lblOffset val="100"/>
        <c:noMultiLvlLbl val="0"/>
      </c:catAx>
      <c:valAx>
        <c:axId val="63288064"/>
        <c:scaling>
          <c:orientation val="minMax"/>
          <c:min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63269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50777691367627E-2"/>
          <c:y val="0.12168072701839104"/>
          <c:w val="0.95149844461726474"/>
          <c:h val="0.755046636294390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>
                    <a:solidFill>
                      <a:srgbClr val="002060"/>
                    </a:solidFill>
                    <a:latin typeface="Averta CY 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2 в Microsoft PowerPoint]Лист1'!$A$1:$A$15</c:f>
              <c:strCache>
                <c:ptCount val="1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</c:strCache>
            </c:strRef>
          </c:cat>
          <c:val>
            <c:numRef>
              <c:f>'[Диаграмма 2 в Microsoft PowerPoint]Лист1'!$B$1:$B$15</c:f>
              <c:numCache>
                <c:formatCode>General</c:formatCode>
                <c:ptCount val="15"/>
                <c:pt idx="0">
                  <c:v>534147</c:v>
                </c:pt>
                <c:pt idx="1">
                  <c:v>534147</c:v>
                </c:pt>
                <c:pt idx="2">
                  <c:v>533789</c:v>
                </c:pt>
                <c:pt idx="3">
                  <c:v>533579</c:v>
                </c:pt>
                <c:pt idx="4">
                  <c:v>533311</c:v>
                </c:pt>
                <c:pt idx="5">
                  <c:v>533050</c:v>
                </c:pt>
                <c:pt idx="6">
                  <c:v>532859</c:v>
                </c:pt>
                <c:pt idx="7">
                  <c:v>532787</c:v>
                </c:pt>
                <c:pt idx="8">
                  <c:v>532836</c:v>
                </c:pt>
                <c:pt idx="9">
                  <c:v>533061</c:v>
                </c:pt>
                <c:pt idx="10">
                  <c:v>533470</c:v>
                </c:pt>
                <c:pt idx="11">
                  <c:v>534056</c:v>
                </c:pt>
                <c:pt idx="12">
                  <c:v>534793</c:v>
                </c:pt>
                <c:pt idx="13">
                  <c:v>536791</c:v>
                </c:pt>
                <c:pt idx="14">
                  <c:v>538040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B8-45B2-B8EC-DAFCC3D94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7"/>
        <c:axId val="63911808"/>
        <c:axId val="63913344"/>
      </c:barChart>
      <c:catAx>
        <c:axId val="6391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  <a:latin typeface="Averta CY Bold"/>
              </a:defRPr>
            </a:pPr>
            <a:endParaRPr lang="ru-RU"/>
          </a:p>
        </c:txPr>
        <c:crossAx val="63913344"/>
        <c:crosses val="autoZero"/>
        <c:auto val="1"/>
        <c:lblAlgn val="ctr"/>
        <c:lblOffset val="100"/>
        <c:noMultiLvlLbl val="0"/>
      </c:catAx>
      <c:valAx>
        <c:axId val="63913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91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978474271034358E-2"/>
          <c:y val="1.0268290213707246E-2"/>
          <c:w val="0.95116111927206992"/>
          <c:h val="0.95098074993157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ВСЁ НАСЕЛЕНИЕ</c:v>
                </c:pt>
              </c:strCache>
            </c:strRef>
          </c:tx>
          <c:invertIfNegative val="0"/>
          <c:dLbls>
            <c:dLbl>
              <c:idx val="15"/>
              <c:spPr/>
              <c:txPr>
                <a:bodyPr rot="-5400000" vert="horz"/>
                <a:lstStyle/>
                <a:p>
                  <a:pPr>
                    <a:defRPr sz="800" b="1">
                      <a:solidFill>
                        <a:srgbClr val="00B050"/>
                      </a:solidFill>
                      <a:latin typeface="Averta CY Bold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rgbClr val="00B050"/>
                    </a:solidFill>
                    <a:latin typeface="Averta CY Bold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69.87</c:v>
                </c:pt>
                <c:pt idx="1">
                  <c:v>70.8</c:v>
                </c:pt>
                <c:pt idx="2">
                  <c:v>71.67</c:v>
                </c:pt>
                <c:pt idx="3">
                  <c:v>72.48</c:v>
                </c:pt>
                <c:pt idx="4">
                  <c:v>73.23</c:v>
                </c:pt>
                <c:pt idx="5">
                  <c:v>73.959999999999994</c:v>
                </c:pt>
                <c:pt idx="6">
                  <c:v>74.64</c:v>
                </c:pt>
                <c:pt idx="7">
                  <c:v>75.3</c:v>
                </c:pt>
                <c:pt idx="8">
                  <c:v>75.94</c:v>
                </c:pt>
                <c:pt idx="9">
                  <c:v>76.540000000000006</c:v>
                </c:pt>
                <c:pt idx="10">
                  <c:v>77.13</c:v>
                </c:pt>
                <c:pt idx="11">
                  <c:v>77.680000000000007</c:v>
                </c:pt>
                <c:pt idx="12">
                  <c:v>78.22</c:v>
                </c:pt>
                <c:pt idx="13">
                  <c:v>78.73</c:v>
                </c:pt>
                <c:pt idx="14">
                  <c:v>79.23</c:v>
                </c:pt>
                <c:pt idx="15">
                  <c:v>79.72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71-493C-B15B-B152C4E8A8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ГОРОДСКОЕ НАСЕЛЕНИЕ</c:v>
                </c:pt>
              </c:strCache>
            </c:strRef>
          </c:tx>
          <c:invertIfNegative val="0"/>
          <c:dLbls>
            <c:dLbl>
              <c:idx val="15"/>
              <c:spPr/>
              <c:txPr>
                <a:bodyPr rot="-5400000" vert="horz"/>
                <a:lstStyle/>
                <a:p>
                  <a:pPr>
                    <a:defRPr sz="800" b="1">
                      <a:solidFill>
                        <a:schemeClr val="accent2"/>
                      </a:solidFill>
                      <a:latin typeface="Averta CY Bold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accent2"/>
                    </a:solidFill>
                    <a:latin typeface="Averta CY Bold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70.53</c:v>
                </c:pt>
                <c:pt idx="1">
                  <c:v>71.459999999999994</c:v>
                </c:pt>
                <c:pt idx="2">
                  <c:v>72.33</c:v>
                </c:pt>
                <c:pt idx="3">
                  <c:v>73.13</c:v>
                </c:pt>
                <c:pt idx="4">
                  <c:v>73.88</c:v>
                </c:pt>
                <c:pt idx="5">
                  <c:v>74.599999999999994</c:v>
                </c:pt>
                <c:pt idx="6">
                  <c:v>75.290000000000006</c:v>
                </c:pt>
                <c:pt idx="7">
                  <c:v>75.94</c:v>
                </c:pt>
                <c:pt idx="8">
                  <c:v>76.569999999999993</c:v>
                </c:pt>
                <c:pt idx="9">
                  <c:v>77.17</c:v>
                </c:pt>
                <c:pt idx="10">
                  <c:v>77.760000000000005</c:v>
                </c:pt>
                <c:pt idx="11">
                  <c:v>78.31</c:v>
                </c:pt>
                <c:pt idx="12">
                  <c:v>78.849999999999994</c:v>
                </c:pt>
                <c:pt idx="13">
                  <c:v>79.349999999999994</c:v>
                </c:pt>
                <c:pt idx="14">
                  <c:v>79.849999999999994</c:v>
                </c:pt>
                <c:pt idx="15">
                  <c:v>80.33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56-44D5-8C6D-DC1151BA93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63950208"/>
        <c:axId val="63960192"/>
      </c:barChart>
      <c:catAx>
        <c:axId val="6395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  <a:latin typeface="Averta CY Bold"/>
              </a:defRPr>
            </a:pPr>
            <a:endParaRPr lang="ru-RU"/>
          </a:p>
        </c:txPr>
        <c:crossAx val="63960192"/>
        <c:crosses val="autoZero"/>
        <c:auto val="1"/>
        <c:lblAlgn val="ctr"/>
        <c:lblOffset val="100"/>
        <c:noMultiLvlLbl val="0"/>
      </c:catAx>
      <c:valAx>
        <c:axId val="63960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950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305902910650533E-2"/>
          <c:y val="4.9879441223259262E-2"/>
          <c:w val="0.41748687731541489"/>
          <c:h val="0.17922358531773286"/>
        </c:manualLayout>
      </c:layout>
      <c:overlay val="0"/>
      <c:txPr>
        <a:bodyPr/>
        <a:lstStyle/>
        <a:p>
          <a:pPr>
            <a:defRPr sz="800">
              <a:latin typeface="Averta CY Bold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0.4681</cdr:x>
      <cdr:y>0.51284</cdr:y>
    </cdr:from>
    <cdr:to>
      <cdr:x>0.4749</cdr:x>
      <cdr:y>0.60491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25905" y="2214235"/>
          <a:ext cx="228525" cy="333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36576" rIns="27432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800" b="1" i="0" strike="noStrike" dirty="0">
              <a:solidFill>
                <a:srgbClr val="000000"/>
              </a:solidFill>
              <a:latin typeface="Garamond"/>
            </a:rPr>
            <a:t>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1B50B-BE9A-4857-8941-49CA485DB9C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F32F-A8F2-4C35-ABF2-2E4D4246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5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F32F-A8F2-4C35-ABF2-2E4D42464D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0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8EC4-F0D7-4021-91E2-7668DA8111B2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3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F082-CDB3-4DF4-B34A-B13EF8C14C9F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7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1DA-FC2D-4BC9-9D16-8A25D398502E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1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A30-34DF-4769-8A53-3B741D84C3C2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6912" y="4890194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5B2239-13FF-4414-B76D-F6F2E39E3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5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6CB8-827D-43B9-AFBF-867820C88A91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9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098C-1B4B-4121-8DF5-4FB516178673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1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7134-EDDA-4DA0-9C5A-F59010A403F7}" type="datetime1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1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ABC-ECCA-4554-888A-1EF7D68D4D81}" type="datetime1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1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AEC-14C5-4031-9104-6E5DB43EB9FE}" type="datetime1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227B-B1FB-455E-B5A3-86DD5EF427EC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3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2EFB-329F-4010-9CB1-692569332750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6B70-0921-4A45-95DD-6553915F3298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2239-13FF-4414-B76D-F6F2E39E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6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еклама моя\МПРИА\ПРЕЗЕНТАЦИИ\заготовки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84" b="7384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1347614"/>
            <a:ext cx="4283969" cy="1368152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9783"/>
            <a:ext cx="4283968" cy="2539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44016" y="2859782"/>
            <a:ext cx="413995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ru-RU" altLang="ru-RU" sz="1200" b="1" dirty="0">
                <a:solidFill>
                  <a:srgbClr val="002060"/>
                </a:solidFill>
                <a:latin typeface="Averta CY Bold"/>
              </a:rPr>
              <a:t>АДМИНИСТРАЦИЯ ГОРОДА БЛАГОВЕЩЕНСКА</a:t>
            </a:r>
            <a:endParaRPr lang="ru-RU" sz="12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300" y="4642006"/>
            <a:ext cx="1907703" cy="23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308304" y="4642006"/>
            <a:ext cx="1872208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002060"/>
                </a:solidFill>
                <a:latin typeface="Averta CY Bold" pitchFamily="50" charset="-52"/>
              </a:rPr>
              <a:t>БЛАГОВЕЩЕНСК  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 pitchFamily="50" charset="-52"/>
              </a:rPr>
              <a:t>2023 </a:t>
            </a:r>
            <a:endParaRPr lang="ru-RU" altLang="ru-RU" sz="1100" b="1" dirty="0">
              <a:solidFill>
                <a:srgbClr val="002060"/>
              </a:solidFill>
              <a:latin typeface="Averta CY Bold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94532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ПОДГОТОВКА К ПРОВЕДЕНИЮ </a:t>
            </a:r>
          </a:p>
          <a:p>
            <a:pPr lvl="0"/>
            <a:r>
              <a:rPr lang="en-US" altLang="ru-RU" sz="1600" b="1" dirty="0" smtClean="0">
                <a:solidFill>
                  <a:schemeClr val="bg1"/>
                </a:solidFill>
                <a:latin typeface="TT Norms ExtraBold" pitchFamily="50" charset="-52"/>
              </a:rPr>
              <a:t>VIII</a:t>
            </a:r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 ВСЕРОССИЙСКОЙ КОНФЕРЕНЦИИ «ДЕМОГРАФИЧЕСКОЕ РАЗВИТИЕ ДАЛЬНЕГО ВОСТОКА»</a:t>
            </a:r>
            <a:endParaRPr lang="ru-RU" altLang="ru-RU" sz="1600" b="1" dirty="0">
              <a:solidFill>
                <a:schemeClr val="bg1"/>
              </a:solidFill>
              <a:latin typeface="Averta CY 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80065"/>
            <a:ext cx="5760640" cy="2052000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34"/>
          <a:stretch/>
        </p:blipFill>
        <p:spPr bwMode="auto">
          <a:xfrm>
            <a:off x="360039" y="1"/>
            <a:ext cx="24480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98508" y="195486"/>
            <a:ext cx="23453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  <a:latin typeface="TT Norms ExtraBold" pitchFamily="50" charset="-52"/>
              </a:rPr>
              <a:t>ПРОГНОЗИРУЕМЫЕ ДОЛГОСРОЧНЫЕ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TT Norms ExtraBold" pitchFamily="50" charset="-52"/>
              </a:rPr>
              <a:t>ЭФФЕКТЫ</a:t>
            </a:r>
            <a:endParaRPr lang="ru-RU" sz="1600" dirty="0">
              <a:solidFill>
                <a:schemeClr val="bg1"/>
              </a:solidFill>
              <a:latin typeface="Averta CY Bold"/>
            </a:endParaRPr>
          </a:p>
        </p:txBody>
      </p:sp>
      <p:graphicFrame>
        <p:nvGraphicFramePr>
          <p:cNvPr id="1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486155"/>
              </p:ext>
            </p:extLst>
          </p:nvPr>
        </p:nvGraphicFramePr>
        <p:xfrm>
          <a:off x="2915816" y="380066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020272" y="380065"/>
            <a:ext cx="17281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ОБЩАЯ СМЕРТНОСТЬ, ‰ </a:t>
            </a:r>
            <a:endParaRPr lang="ru-RU" sz="900" b="1" dirty="0">
              <a:solidFill>
                <a:srgbClr val="002060"/>
              </a:solidFill>
              <a:latin typeface="Averta CY Bold"/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16200000">
            <a:off x="-425748" y="3704674"/>
            <a:ext cx="1211501" cy="267068"/>
            <a:chOff x="5940152" y="51470"/>
            <a:chExt cx="1211501" cy="26706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159437" y="102512"/>
              <a:ext cx="864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6215549" y="102513"/>
              <a:ext cx="936104" cy="18707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600" b="1" dirty="0">
                  <a:solidFill>
                    <a:srgbClr val="002060"/>
                  </a:solidFill>
                  <a:latin typeface="Averta CY Bold"/>
                </a:rPr>
                <a:t>БЛАГОВЕЩЕНСК </a:t>
              </a:r>
              <a:r>
                <a:rPr lang="ru-RU" sz="600" b="1" dirty="0" smtClean="0">
                  <a:solidFill>
                    <a:srgbClr val="002060"/>
                  </a:solidFill>
                  <a:latin typeface="Averta CY Bold"/>
                </a:rPr>
                <a:t>2023</a:t>
              </a:r>
              <a:endParaRPr lang="ru-RU" sz="600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2" t="5743" r="9145" b="25424"/>
            <a:stretch/>
          </p:blipFill>
          <p:spPr bwMode="auto">
            <a:xfrm>
              <a:off x="5940152" y="51470"/>
              <a:ext cx="275397" cy="26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Прямоугольник 20"/>
          <p:cNvSpPr/>
          <p:nvPr/>
        </p:nvSpPr>
        <p:spPr>
          <a:xfrm>
            <a:off x="3059832" y="2912905"/>
            <a:ext cx="5760640" cy="2160810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80139" y="2627784"/>
            <a:ext cx="24482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  <a:ea typeface="+mj-ea"/>
                <a:cs typeface="+mj-cs"/>
              </a:rPr>
              <a:t>ПРОДОЛЖИТЕЛЬНОСТЬ ЖИЗНИ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71600" y="2909291"/>
            <a:ext cx="180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СРЕДНЯЯ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ПРОДОЛЖИТЕЛЬНОСТИ ЖИЗНИ ГОРОДСКИХ ЖИТЕЛЕЙ</a:t>
            </a:r>
            <a:endParaRPr lang="ru-RU" sz="20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3507854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verta CY Bold"/>
              </a:rPr>
              <a:t>ДО 80 ЛЕТ</a:t>
            </a:r>
          </a:p>
        </p:txBody>
      </p:sp>
      <p:sp>
        <p:nvSpPr>
          <p:cNvPr id="30" name="Стрелка вниз 29"/>
          <p:cNvSpPr/>
          <p:nvPr/>
        </p:nvSpPr>
        <p:spPr>
          <a:xfrm flipV="1">
            <a:off x="467544" y="2889486"/>
            <a:ext cx="484632" cy="906400"/>
          </a:xfrm>
          <a:prstGeom prst="downArrow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7808" y="4024104"/>
            <a:ext cx="2213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УВЕЛИЧЕНИЕ 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ЧИСЛЕННОСТИ ЗДОРОВОГО, ТРУДОСПОСОБНОГО, АКТИВНОГО НАСЕЛЕНИЯ </a:t>
            </a:r>
            <a:endParaRPr lang="ru-RU" sz="1000" dirty="0">
              <a:solidFill>
                <a:srgbClr val="002060"/>
              </a:solidFill>
              <a:latin typeface="Averta CY Bold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03089"/>
              </p:ext>
            </p:extLst>
          </p:nvPr>
        </p:nvGraphicFramePr>
        <p:xfrm>
          <a:off x="3383360" y="-3260898"/>
          <a:ext cx="5760640" cy="208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091097"/>
              </p:ext>
            </p:extLst>
          </p:nvPr>
        </p:nvGraphicFramePr>
        <p:xfrm>
          <a:off x="2951820" y="2889486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691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4171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3" y="123478"/>
            <a:ext cx="2592289" cy="1671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ОТВЕТСТВЕННОСТЬ</a:t>
            </a:r>
            <a:endParaRPr lang="ru-RU" altLang="ru-RU" sz="16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9477" y="4874463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75589" y="4874464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300192" y="4823421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9792" y="-135588"/>
            <a:ext cx="1224136" cy="49035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24800" y="-135588"/>
            <a:ext cx="1476000" cy="4903050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16000" y="-20538"/>
            <a:ext cx="3168000" cy="4788000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92292" y="555526"/>
            <a:ext cx="6264000" cy="5760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92000" y="1224000"/>
            <a:ext cx="6264000" cy="9720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92000" y="2304000"/>
            <a:ext cx="6264000" cy="5400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92000" y="2988000"/>
            <a:ext cx="6264000" cy="4680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92000" y="3579862"/>
            <a:ext cx="6264000" cy="5760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252686"/>
            <a:ext cx="122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verta CY Bold"/>
              </a:rPr>
              <a:t>ПОДРАЗДЕЛЕНИЕ</a:t>
            </a:r>
            <a:endParaRPr lang="ru-RU" sz="9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24800" y="252686"/>
            <a:ext cx="147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ЗАДАЧА</a:t>
            </a:r>
            <a:endParaRPr lang="ru-RU" sz="9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34800" y="252686"/>
            <a:ext cx="3013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verta CY Bold"/>
              </a:rPr>
              <a:t>РЕЗУЛЬТАТ</a:t>
            </a:r>
            <a:endParaRPr lang="ru-RU" sz="10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61297" y="627534"/>
            <a:ext cx="962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bg1"/>
                </a:solidFill>
                <a:latin typeface="Averta CY Bold"/>
              </a:rPr>
              <a:t>УПРАВЛЕНИЕ ЖКХ</a:t>
            </a:r>
            <a:endParaRPr lang="ru-RU" sz="900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607864"/>
            <a:ext cx="1512332" cy="507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УБОРКА И ОБЛАГОРАЖИВАНИЕ ГОРОДА 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607864"/>
            <a:ext cx="320417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dirty="0" smtClean="0">
                <a:solidFill>
                  <a:srgbClr val="FF0000"/>
                </a:solidFill>
                <a:latin typeface="Averta CY Bold"/>
              </a:rPr>
              <a:t>ЧИСТОТА НА УЛИЦАХ</a:t>
            </a:r>
          </a:p>
          <a:p>
            <a:r>
              <a:rPr lang="ru-RU" sz="850" dirty="0" smtClean="0">
                <a:solidFill>
                  <a:srgbClr val="FF0000"/>
                </a:solidFill>
                <a:latin typeface="Averta CY Bold"/>
              </a:rPr>
              <a:t>ОТСУТСТВИЕ НЕСАНКЦИОНИРОВАННОЙ РЕКЛАМЫ</a:t>
            </a:r>
          </a:p>
          <a:p>
            <a:r>
              <a:rPr lang="ru-RU" sz="850" dirty="0" smtClean="0">
                <a:solidFill>
                  <a:srgbClr val="FF0000"/>
                </a:solidFill>
                <a:latin typeface="Averta CY Bold"/>
              </a:rPr>
              <a:t>ОТСУТСТВИЕ ТРАВЫ ВЫШЕ 15-20 СМ</a:t>
            </a:r>
            <a:endParaRPr lang="ru-RU" sz="850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689" y="1281920"/>
            <a:ext cx="1008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bg1"/>
                </a:solidFill>
                <a:latin typeface="Averta CY Bold"/>
              </a:rPr>
              <a:t>УПРАВЛЕНИЕ КУЛЬТУРЫ</a:t>
            </a:r>
            <a:endParaRPr lang="ru-RU" sz="900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3" y="1292953"/>
            <a:ext cx="1454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СОЗДАНИЕ</a:t>
            </a:r>
            <a:r>
              <a:rPr lang="ru-RU" sz="900" baseline="0" dirty="0" smtClean="0">
                <a:solidFill>
                  <a:srgbClr val="002060"/>
                </a:solidFill>
                <a:latin typeface="Averta CY Bold"/>
              </a:rPr>
              <a:t> КОМФОРТНЫХ УСЛОВИЙ ПРЕБЫВАНИЯ В ОКЦ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52120" y="1278145"/>
            <a:ext cx="31318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dirty="0" smtClean="0">
                <a:solidFill>
                  <a:srgbClr val="FF0000"/>
                </a:solidFill>
                <a:latin typeface="Averta CY Bold"/>
              </a:rPr>
              <a:t>ТЕКУЩИЙ РЕМОНТ ПОТОЛОЧНОЙ ПЛИТКИ, ПРОЕЗДА ВДОЛЬ ПАРКОВКИ, ЧАСТИЧНЫЙ РЕМОНТ ПАРКОВКИ</a:t>
            </a:r>
          </a:p>
          <a:p>
            <a:r>
              <a:rPr lang="ru-RU" sz="850" dirty="0" smtClean="0">
                <a:solidFill>
                  <a:srgbClr val="FF0000"/>
                </a:solidFill>
                <a:latin typeface="Averta CY Bold"/>
              </a:rPr>
              <a:t>ЧИСТОТА</a:t>
            </a:r>
            <a:r>
              <a:rPr lang="ru-RU" sz="850" baseline="0" dirty="0" smtClean="0">
                <a:solidFill>
                  <a:srgbClr val="FF0000"/>
                </a:solidFill>
                <a:latin typeface="Averta CY Bold"/>
              </a:rPr>
              <a:t> ЗАЛОВ, ФОЙЕ, ПРИЛЕГАЮЩЕЙ ТЕРРИТОРИИ</a:t>
            </a:r>
          </a:p>
          <a:p>
            <a:r>
              <a:rPr lang="ru-RU" sz="850" baseline="0" dirty="0" smtClean="0">
                <a:solidFill>
                  <a:srgbClr val="FF0000"/>
                </a:solidFill>
                <a:latin typeface="Averta CY Bold"/>
              </a:rPr>
              <a:t>РАБОТА СЦЕНИЧЕСКОГО ОБОРУДОВАНИЯ (ЗВУК, СВЕТ, ЛЭД-ЭКРАНЫ)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61297" y="2355726"/>
            <a:ext cx="962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bg1"/>
                </a:solidFill>
                <a:latin typeface="Averta CY Bold"/>
              </a:rPr>
              <a:t>УПРАВЛЕНИЕ ЕМИС</a:t>
            </a:r>
            <a:endParaRPr lang="ru-RU" sz="900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68047" y="2355726"/>
            <a:ext cx="1440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aseline="0" dirty="0" smtClean="0">
                <a:solidFill>
                  <a:srgbClr val="002060"/>
                </a:solidFill>
                <a:latin typeface="Averta CY Bold"/>
              </a:rPr>
              <a:t>ПОМОЩЬ ОРГАНИЗАТОРАМ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52120" y="2355726"/>
            <a:ext cx="312149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dirty="0" smtClean="0">
                <a:solidFill>
                  <a:srgbClr val="FF0000"/>
                </a:solidFill>
                <a:latin typeface="Averta CY Bold"/>
              </a:rPr>
              <a:t>ПРЕДОСТАВЛЕНИЕ</a:t>
            </a:r>
            <a:r>
              <a:rPr lang="ru-RU" sz="850" baseline="0" dirty="0" smtClean="0">
                <a:solidFill>
                  <a:srgbClr val="FF0000"/>
                </a:solidFill>
                <a:latin typeface="Averta CY Bold"/>
              </a:rPr>
              <a:t> ОРГТЕХНИКИ ОРГАНИЗАТОРАМ</a:t>
            </a:r>
          </a:p>
          <a:p>
            <a:r>
              <a:rPr lang="ru-RU" sz="850" baseline="0" dirty="0" smtClean="0">
                <a:solidFill>
                  <a:srgbClr val="FF0000"/>
                </a:solidFill>
                <a:latin typeface="Averta CY Bold"/>
              </a:rPr>
              <a:t>ПОДКЛЮЧЕНИЕ ИНТЕРНЕТА НА ПЛОЩАДКЕ И РАБОТА </a:t>
            </a:r>
            <a:r>
              <a:rPr lang="en-US" sz="850" baseline="0" dirty="0" smtClean="0">
                <a:solidFill>
                  <a:srgbClr val="FF0000"/>
                </a:solidFill>
              </a:rPr>
              <a:t>IT- </a:t>
            </a:r>
            <a:r>
              <a:rPr lang="ru-RU" sz="850" baseline="0" dirty="0" smtClean="0">
                <a:solidFill>
                  <a:srgbClr val="FF0000"/>
                </a:solidFill>
                <a:latin typeface="Averta CY Bold"/>
              </a:rPr>
              <a:t>СПЕЦИАЛИСТА </a:t>
            </a:r>
            <a:endParaRPr lang="ru-RU" sz="850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9793" y="306651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bg1"/>
                </a:solidFill>
                <a:latin typeface="Averta CY Bold"/>
              </a:rPr>
              <a:t>СПЕЦИАЛЬНЫЙ ОТДЕЛ</a:t>
            </a:r>
            <a:endParaRPr lang="ru-RU" sz="900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68047" y="3055652"/>
            <a:ext cx="151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ОБЕСПЕЧЕНИЕ БЕЗОПАСНОСТИ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52120" y="3055652"/>
            <a:ext cx="2706190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50" dirty="0" smtClean="0">
                <a:solidFill>
                  <a:srgbClr val="FF0000"/>
                </a:solidFill>
                <a:latin typeface="Averta CY Bold"/>
              </a:rPr>
              <a:t>ОРГАНИЗАЦИЯ</a:t>
            </a:r>
            <a:r>
              <a:rPr lang="ru-RU" sz="850" baseline="0" dirty="0" smtClean="0">
                <a:solidFill>
                  <a:srgbClr val="FF0000"/>
                </a:solidFill>
                <a:latin typeface="Averta CY Bold"/>
              </a:rPr>
              <a:t> РАБОТЫ  СИЛОВЫХ СТРУКТУР</a:t>
            </a:r>
            <a:endParaRPr lang="ru-RU" sz="850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99792" y="3615814"/>
            <a:ext cx="122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bg1"/>
                </a:solidFill>
                <a:latin typeface="Averta CY Bold"/>
              </a:rPr>
              <a:t>УПРАВЛЕНИЕ </a:t>
            </a:r>
          </a:p>
          <a:p>
            <a:pPr algn="r"/>
            <a:r>
              <a:rPr lang="ru-RU" sz="900" dirty="0" smtClean="0">
                <a:solidFill>
                  <a:schemeClr val="bg1"/>
                </a:solidFill>
                <a:latin typeface="Averta CY Bold"/>
              </a:rPr>
              <a:t>ПО РАЗВИТИЮ ПОТРЕБ. РЫНКА</a:t>
            </a:r>
            <a:endParaRPr lang="ru-RU" sz="900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67944" y="3615814"/>
            <a:ext cx="136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ОРГАНИЗАЦИЯ</a:t>
            </a:r>
            <a:r>
              <a:rPr lang="ru-RU" sz="900" baseline="0" dirty="0" smtClean="0">
                <a:solidFill>
                  <a:srgbClr val="002060"/>
                </a:solidFill>
                <a:latin typeface="Averta CY Bold"/>
              </a:rPr>
              <a:t> КОФЕ-БРЕЙКОВ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48877" y="3615814"/>
            <a:ext cx="2605200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50" dirty="0" smtClean="0">
                <a:solidFill>
                  <a:srgbClr val="FF0000"/>
                </a:solidFill>
                <a:latin typeface="Averta CY Bold"/>
              </a:rPr>
              <a:t>РАБОТА КОФЕ-БРЕЙКОВ НА ПЛОЩАДКЕ ОКЦ</a:t>
            </a:r>
            <a:endParaRPr lang="ru-RU" sz="850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92000" y="4299942"/>
            <a:ext cx="6264000" cy="3960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21116" y="4334400"/>
            <a:ext cx="9028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Averta CY Bold"/>
              </a:rPr>
              <a:t>ИА «ГОРОД»</a:t>
            </a:r>
            <a:endParaRPr lang="ru-RU" sz="900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62184" y="4334400"/>
            <a:ext cx="144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ОФОРМЛЕНИЕ ГОРОДА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48877" y="4334967"/>
            <a:ext cx="324360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dirty="0" smtClean="0">
                <a:solidFill>
                  <a:srgbClr val="FF0000"/>
                </a:solidFill>
                <a:latin typeface="Averta CY Bold"/>
              </a:rPr>
              <a:t>БРЕНДИРОВАНИЕ</a:t>
            </a:r>
            <a:r>
              <a:rPr lang="ru-RU" sz="850" baseline="0" dirty="0" smtClean="0">
                <a:solidFill>
                  <a:srgbClr val="FF0000"/>
                </a:solidFill>
                <a:latin typeface="Averta CY Bold"/>
              </a:rPr>
              <a:t> ГОРОДА</a:t>
            </a:r>
          </a:p>
          <a:p>
            <a:r>
              <a:rPr lang="ru-RU" sz="850" baseline="0" dirty="0" smtClean="0">
                <a:solidFill>
                  <a:srgbClr val="FF0000"/>
                </a:solidFill>
                <a:latin typeface="Averta CY Bold"/>
              </a:rPr>
              <a:t>РАЗМЕЩЕНИЕ БАННЕРА НА ВЪЕЗДЕ В ГОРОД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/>
          <a:stretch/>
        </p:blipFill>
        <p:spPr bwMode="auto">
          <a:xfrm>
            <a:off x="-3002" y="0"/>
            <a:ext cx="1694682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-1" b="-525"/>
          <a:stretch/>
        </p:blipFill>
        <p:spPr bwMode="auto">
          <a:xfrm>
            <a:off x="7480092" y="0"/>
            <a:ext cx="1663908" cy="51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213970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verta CY Bold"/>
              </a:rPr>
              <a:t>СПАСИБО ЗА ВНИМАНИЕ!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6173" y="1383446"/>
            <a:ext cx="2514139" cy="3351789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54756" y="2029026"/>
            <a:ext cx="2034745" cy="270621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54757" y="411511"/>
            <a:ext cx="2015542" cy="14506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2804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38468" y="51470"/>
            <a:ext cx="2345300" cy="124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  <a:latin typeface="TT Norms ExtraBold" pitchFamily="50" charset="-52"/>
              </a:rPr>
              <a:t>АРХИТЕКТУРА ПРОГРАММЫ </a:t>
            </a:r>
            <a:r>
              <a:rPr lang="en-US" altLang="ru-RU" sz="1600" b="1" dirty="0" smtClean="0">
                <a:solidFill>
                  <a:schemeClr val="bg1"/>
                </a:solidFill>
                <a:latin typeface="TT Norms ExtraBold" pitchFamily="50" charset="-52"/>
              </a:rPr>
              <a:t>VIII </a:t>
            </a:r>
            <a:r>
              <a:rPr lang="ru-RU" altLang="ru-RU" sz="1600" b="1" dirty="0" smtClean="0">
                <a:solidFill>
                  <a:schemeClr val="bg1"/>
                </a:solidFill>
                <a:latin typeface="TT Norms ExtraBold" pitchFamily="50" charset="-52"/>
              </a:rPr>
              <a:t>ВСЕРОССИЙСКОЙ</a:t>
            </a:r>
            <a:endParaRPr lang="ru-RU" altLang="ru-RU" sz="1600" b="1" dirty="0" smtClean="0">
              <a:solidFill>
                <a:schemeClr val="bg1"/>
              </a:solidFill>
              <a:latin typeface="TT Norms Regular" pitchFamily="50" charset="-52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КОНФЕРЕНЦИИ</a:t>
            </a:r>
            <a:r>
              <a:rPr lang="ru-RU" sz="1600" dirty="0" smtClean="0">
                <a:solidFill>
                  <a:schemeClr val="bg1"/>
                </a:solidFill>
                <a:latin typeface="Averta CY Bold"/>
              </a:rPr>
              <a:t> </a:t>
            </a:r>
            <a:endParaRPr lang="ru-RU" sz="1600" dirty="0">
              <a:solidFill>
                <a:schemeClr val="bg1"/>
              </a:solidFill>
              <a:latin typeface="Averta CY Bold"/>
            </a:endParaRPr>
          </a:p>
        </p:txBody>
      </p:sp>
      <p:pic>
        <p:nvPicPr>
          <p:cNvPr id="11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/>
          <a:stretch/>
        </p:blipFill>
        <p:spPr bwMode="auto">
          <a:xfrm>
            <a:off x="7510318" y="0"/>
            <a:ext cx="1632763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72072" y="4876004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28184" y="4876005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5952787" y="4824962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3985772" y="1059798"/>
            <a:ext cx="1701036" cy="1692000"/>
            <a:chOff x="3966242" y="1901228"/>
            <a:chExt cx="4259515" cy="4236904"/>
          </a:xfrm>
        </p:grpSpPr>
        <p:sp>
          <p:nvSpPr>
            <p:cNvPr id="16" name="Freeform 48"/>
            <p:cNvSpPr>
              <a:spLocks/>
            </p:cNvSpPr>
            <p:nvPr/>
          </p:nvSpPr>
          <p:spPr bwMode="auto">
            <a:xfrm rot="18900000">
              <a:off x="4397704" y="4152176"/>
              <a:ext cx="926931" cy="707369"/>
            </a:xfrm>
            <a:custGeom>
              <a:avLst/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9"/>
            <p:cNvSpPr>
              <a:spLocks/>
            </p:cNvSpPr>
            <p:nvPr/>
          </p:nvSpPr>
          <p:spPr bwMode="auto">
            <a:xfrm rot="18900000">
              <a:off x="4592915" y="4055823"/>
              <a:ext cx="567042" cy="375163"/>
            </a:xfrm>
            <a:custGeom>
              <a:avLst/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50"/>
            <p:cNvSpPr>
              <a:spLocks/>
            </p:cNvSpPr>
            <p:nvPr/>
          </p:nvSpPr>
          <p:spPr bwMode="auto">
            <a:xfrm rot="18900000">
              <a:off x="5093927" y="4802260"/>
              <a:ext cx="507855" cy="792330"/>
            </a:xfrm>
            <a:custGeom>
              <a:avLst/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 rot="18900000">
              <a:off x="5528703" y="4548377"/>
              <a:ext cx="738872" cy="539357"/>
            </a:xfrm>
            <a:custGeom>
              <a:avLst/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52"/>
            <p:cNvSpPr>
              <a:spLocks/>
            </p:cNvSpPr>
            <p:nvPr/>
          </p:nvSpPr>
          <p:spPr bwMode="auto">
            <a:xfrm rot="18900000">
              <a:off x="5051929" y="4066662"/>
              <a:ext cx="564178" cy="987072"/>
            </a:xfrm>
            <a:custGeom>
              <a:avLst/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53"/>
            <p:cNvSpPr>
              <a:spLocks/>
            </p:cNvSpPr>
            <p:nvPr/>
          </p:nvSpPr>
          <p:spPr bwMode="auto">
            <a:xfrm rot="18900000">
              <a:off x="4606017" y="2350993"/>
              <a:ext cx="666322" cy="673004"/>
            </a:xfrm>
            <a:custGeom>
              <a:avLst/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54"/>
            <p:cNvSpPr>
              <a:spLocks/>
            </p:cNvSpPr>
            <p:nvPr/>
          </p:nvSpPr>
          <p:spPr bwMode="auto">
            <a:xfrm rot="18900000">
              <a:off x="4854377" y="2858749"/>
              <a:ext cx="494491" cy="659638"/>
            </a:xfrm>
            <a:custGeom>
              <a:avLst/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55"/>
            <p:cNvSpPr>
              <a:spLocks/>
            </p:cNvSpPr>
            <p:nvPr/>
          </p:nvSpPr>
          <p:spPr bwMode="auto">
            <a:xfrm rot="18900000">
              <a:off x="5411095" y="2137646"/>
              <a:ext cx="842925" cy="560359"/>
            </a:xfrm>
            <a:custGeom>
              <a:avLst/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56"/>
            <p:cNvSpPr>
              <a:spLocks/>
            </p:cNvSpPr>
            <p:nvPr/>
          </p:nvSpPr>
          <p:spPr bwMode="auto">
            <a:xfrm rot="18900000">
              <a:off x="5742986" y="2426240"/>
              <a:ext cx="504037" cy="570860"/>
            </a:xfrm>
            <a:custGeom>
              <a:avLst/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57"/>
            <p:cNvSpPr>
              <a:spLocks/>
            </p:cNvSpPr>
            <p:nvPr/>
          </p:nvSpPr>
          <p:spPr bwMode="auto">
            <a:xfrm rot="18900000">
              <a:off x="4994201" y="2539184"/>
              <a:ext cx="1018575" cy="740781"/>
            </a:xfrm>
            <a:custGeom>
              <a:avLst/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58"/>
            <p:cNvSpPr>
              <a:spLocks/>
            </p:cNvSpPr>
            <p:nvPr/>
          </p:nvSpPr>
          <p:spPr bwMode="auto">
            <a:xfrm rot="18900000">
              <a:off x="6810023" y="4123323"/>
              <a:ext cx="909749" cy="836243"/>
            </a:xfrm>
            <a:custGeom>
              <a:avLst/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59"/>
            <p:cNvSpPr>
              <a:spLocks/>
            </p:cNvSpPr>
            <p:nvPr/>
          </p:nvSpPr>
          <p:spPr bwMode="auto">
            <a:xfrm rot="18900000">
              <a:off x="6176550" y="3935702"/>
              <a:ext cx="772284" cy="881111"/>
            </a:xfrm>
            <a:custGeom>
              <a:avLst/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60"/>
            <p:cNvSpPr>
              <a:spLocks/>
            </p:cNvSpPr>
            <p:nvPr/>
          </p:nvSpPr>
          <p:spPr bwMode="auto">
            <a:xfrm rot="18900000">
              <a:off x="6634678" y="3152302"/>
              <a:ext cx="1093034" cy="691141"/>
            </a:xfrm>
            <a:custGeom>
              <a:avLst/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61"/>
            <p:cNvSpPr>
              <a:spLocks/>
            </p:cNvSpPr>
            <p:nvPr/>
          </p:nvSpPr>
          <p:spPr bwMode="auto">
            <a:xfrm rot="18900000">
              <a:off x="6492810" y="3030090"/>
              <a:ext cx="822878" cy="628137"/>
            </a:xfrm>
            <a:custGeom>
              <a:avLst/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62"/>
            <p:cNvSpPr>
              <a:spLocks/>
            </p:cNvSpPr>
            <p:nvPr/>
          </p:nvSpPr>
          <p:spPr bwMode="auto">
            <a:xfrm rot="18900000">
              <a:off x="6300791" y="3420594"/>
              <a:ext cx="1084444" cy="1018574"/>
            </a:xfrm>
            <a:custGeom>
              <a:avLst/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63"/>
            <p:cNvSpPr>
              <a:spLocks/>
            </p:cNvSpPr>
            <p:nvPr/>
          </p:nvSpPr>
          <p:spPr bwMode="auto">
            <a:xfrm rot="18900000">
              <a:off x="4724565" y="2735883"/>
              <a:ext cx="1355553" cy="3402249"/>
            </a:xfrm>
            <a:custGeom>
              <a:avLst/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64"/>
            <p:cNvSpPr>
              <a:spLocks/>
            </p:cNvSpPr>
            <p:nvPr/>
          </p:nvSpPr>
          <p:spPr bwMode="auto">
            <a:xfrm rot="18900000">
              <a:off x="4563635" y="4227238"/>
              <a:ext cx="978481" cy="1513065"/>
            </a:xfrm>
            <a:custGeom>
              <a:avLst/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66"/>
            <p:cNvSpPr>
              <a:spLocks/>
            </p:cNvSpPr>
            <p:nvPr/>
          </p:nvSpPr>
          <p:spPr bwMode="auto">
            <a:xfrm rot="18900000">
              <a:off x="3966242" y="2166292"/>
              <a:ext cx="3171231" cy="1497791"/>
            </a:xfrm>
            <a:custGeom>
              <a:avLst/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67"/>
            <p:cNvSpPr>
              <a:spLocks/>
            </p:cNvSpPr>
            <p:nvPr/>
          </p:nvSpPr>
          <p:spPr bwMode="auto">
            <a:xfrm rot="18900000">
              <a:off x="4699405" y="1918856"/>
              <a:ext cx="1425240" cy="980390"/>
            </a:xfrm>
            <a:custGeom>
              <a:avLst/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4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 rot="18900000">
              <a:off x="5465964" y="2871047"/>
              <a:ext cx="2759793" cy="2094424"/>
            </a:xfrm>
            <a:custGeom>
              <a:avLst/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7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70"/>
            <p:cNvSpPr>
              <a:spLocks/>
            </p:cNvSpPr>
            <p:nvPr/>
          </p:nvSpPr>
          <p:spPr bwMode="auto">
            <a:xfrm rot="18900000">
              <a:off x="6795102" y="3363644"/>
              <a:ext cx="1380373" cy="1283002"/>
            </a:xfrm>
            <a:custGeom>
              <a:avLst/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72"/>
            <p:cNvSpPr>
              <a:spLocks/>
            </p:cNvSpPr>
            <p:nvPr/>
          </p:nvSpPr>
          <p:spPr bwMode="auto">
            <a:xfrm rot="18900000">
              <a:off x="4649949" y="1901228"/>
              <a:ext cx="3174095" cy="3402249"/>
            </a:xfrm>
            <a:custGeom>
              <a:avLst/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5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5"/>
            <p:cNvSpPr>
              <a:spLocks/>
            </p:cNvSpPr>
            <p:nvPr/>
          </p:nvSpPr>
          <p:spPr bwMode="auto">
            <a:xfrm rot="18900000">
              <a:off x="4582676" y="4271537"/>
              <a:ext cx="939341" cy="1423331"/>
            </a:xfrm>
            <a:custGeom>
              <a:avLst/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68"/>
            <p:cNvSpPr>
              <a:spLocks/>
            </p:cNvSpPr>
            <p:nvPr/>
          </p:nvSpPr>
          <p:spPr bwMode="auto">
            <a:xfrm rot="18900000">
              <a:off x="4719128" y="1945036"/>
              <a:ext cx="1368918" cy="942205"/>
            </a:xfrm>
            <a:custGeom>
              <a:avLst/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auto">
            <a:xfrm rot="18900000">
              <a:off x="6813950" y="3383440"/>
              <a:ext cx="1332642" cy="1236227"/>
            </a:xfrm>
            <a:custGeom>
              <a:avLst/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1" name="Номер слайда 1"/>
          <p:cNvSpPr txBox="1">
            <a:spLocks/>
          </p:cNvSpPr>
          <p:nvPr/>
        </p:nvSpPr>
        <p:spPr>
          <a:xfrm>
            <a:off x="7046912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873066-1CC3-459C-80C4-00B07E5EDEC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699792" y="2355726"/>
            <a:ext cx="187220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080" dirty="0" smtClean="0">
                <a:solidFill>
                  <a:srgbClr val="002060"/>
                </a:solidFill>
                <a:latin typeface="Averta CY Bold"/>
              </a:rPr>
              <a:t>МИНИСТЕРСТВО РОССИЙСКОЙ ФЕДЕРАЦИИ ПО РАЗВИТИЮ ДАЛЬНЕГО ВОСТОКА И АРКТИКИ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80" dirty="0" smtClean="0">
                <a:solidFill>
                  <a:srgbClr val="002060"/>
                </a:solidFill>
                <a:latin typeface="Averta CY Bold"/>
              </a:rPr>
              <a:t>КОРПОРАЦИЯ РАЗВИТИЯ ДАЛЬНЕГО ВОСТОКА И АРКТИКИ</a:t>
            </a:r>
            <a:endParaRPr lang="ru-RU" sz="1080" dirty="0" smtClean="0">
              <a:solidFill>
                <a:srgbClr val="002060"/>
              </a:solidFill>
              <a:effectLst/>
              <a:latin typeface="Averta CY Bold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080" dirty="0" smtClean="0">
                <a:solidFill>
                  <a:srgbClr val="002060"/>
                </a:solidFill>
                <a:latin typeface="Averta CY Bold"/>
              </a:rPr>
              <a:t>ПРАВИТЕЛЬСТВО АМУРСКОЙ ОБЛАСТИ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80" dirty="0" smtClean="0">
                <a:solidFill>
                  <a:srgbClr val="002060"/>
                </a:solidFill>
                <a:latin typeface="Averta CY Bold"/>
              </a:rPr>
              <a:t>АДМИНИСТРАЦИЯ </a:t>
            </a:r>
          </a:p>
          <a:p>
            <a:pPr marL="176213"/>
            <a:r>
              <a:rPr lang="ru-RU" sz="1080" dirty="0" smtClean="0">
                <a:solidFill>
                  <a:srgbClr val="002060"/>
                </a:solidFill>
                <a:latin typeface="Averta CY Bold"/>
              </a:rPr>
              <a:t>г. БЛАГОВЕЩЕНСКА</a:t>
            </a:r>
            <a:endParaRPr lang="ru-RU" sz="108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43" name="Прямоугольник 5"/>
          <p:cNvSpPr>
            <a:spLocks noChangeArrowheads="1"/>
          </p:cNvSpPr>
          <p:nvPr/>
        </p:nvSpPr>
        <p:spPr bwMode="auto">
          <a:xfrm>
            <a:off x="2706866" y="484679"/>
            <a:ext cx="1937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ВРЕМЯ И МЕСТО ПРОВЕДЕНИЯ</a:t>
            </a:r>
            <a:endParaRPr lang="ru-RU" altLang="ru-RU" sz="1100" b="1" dirty="0">
              <a:solidFill>
                <a:srgbClr val="002060"/>
              </a:solidFill>
              <a:latin typeface="Averta CY Bold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06866" y="908015"/>
            <a:ext cx="16962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6 – 7 июля 2023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АМУРСКАЯ ОБЛАСТЬ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г. БЛАГОВЕЩЕНСК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ОКЦ </a:t>
            </a:r>
            <a:endParaRPr lang="ru-RU" sz="11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47" name="Прямоугольник 5"/>
          <p:cNvSpPr>
            <a:spLocks noChangeArrowheads="1"/>
          </p:cNvSpPr>
          <p:nvPr/>
        </p:nvSpPr>
        <p:spPr bwMode="auto">
          <a:xfrm>
            <a:off x="2706866" y="2094116"/>
            <a:ext cx="19300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ОРГАНИЗАТОРЫ</a:t>
            </a:r>
            <a:endParaRPr lang="ru-RU" altLang="ru-RU" sz="1100" b="1" dirty="0">
              <a:solidFill>
                <a:srgbClr val="002060"/>
              </a:solidFill>
              <a:latin typeface="Averta CY Bold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38780" y="1446044"/>
            <a:ext cx="10695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verta CY Bold"/>
              </a:rPr>
              <a:t>АУДИТОРИЯ</a:t>
            </a:r>
            <a:endParaRPr lang="ru-RU" sz="11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47593" y="2715766"/>
            <a:ext cx="2504727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РОССИЙСКИЕ И РЕГИОНАЛЬНЫЕ ОРГАНИЗАЦИИ И ПРЕДПРИЯТИЯ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БЛАГОТВОРИТЕЛЬНЫЕ </a:t>
            </a:r>
          </a:p>
          <a:p>
            <a:pPr indent="180975"/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ФОНДЫ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ОБЩЕСТВЕННЫЕ ОРГАНИЗАЦИИ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РОССИЙСКОЕ И МЕЖДУНАРОДНОЕ ЭКСПЕРТНОЕ СООБЩЕСТВО</a:t>
            </a:r>
            <a:endParaRPr lang="ru-RU" sz="1050" dirty="0">
              <a:solidFill>
                <a:srgbClr val="002060"/>
              </a:solidFill>
              <a:effectLst/>
              <a:latin typeface="Averta CY Bold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15056" y="1725945"/>
            <a:ext cx="236525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 typeface="Wingdings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 ОРГАНЫ ГОСУДАРСТВЕННОЙ </a:t>
            </a:r>
          </a:p>
          <a:p>
            <a:pPr algn="r"/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ВЛАСТИ ФЕДЕРАЛЬНОГО </a:t>
            </a:r>
          </a:p>
          <a:p>
            <a:pPr algn="r"/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И РЕГИОНАЛЬНОГО </a:t>
            </a:r>
          </a:p>
          <a:p>
            <a:pPr algn="r"/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УРОВНЕЙ, ОРГАНЫ</a:t>
            </a:r>
          </a:p>
          <a:p>
            <a:pPr algn="r"/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МЕСТНОГО САМОУПРАВЛЕНИЯ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508104" y="-92546"/>
            <a:ext cx="1296144" cy="1224136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реклама моя\МПРИА\ПРЕЗЕНТАЦИИ\2023 ХОПАТЬКО\Без названия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20846" b="20412"/>
          <a:stretch/>
        </p:blipFill>
        <p:spPr bwMode="auto">
          <a:xfrm>
            <a:off x="5558360" y="97626"/>
            <a:ext cx="1199152" cy="9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4171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23478"/>
            <a:ext cx="2155974" cy="1671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ФОРМАТ КОНФЕРЕНЦИИ</a:t>
            </a:r>
            <a:endParaRPr lang="ru-RU" altLang="ru-RU" sz="1600" b="1" dirty="0">
              <a:solidFill>
                <a:schemeClr val="bg1"/>
              </a:solidFill>
              <a:latin typeface="Averta CY Bold"/>
            </a:endParaRPr>
          </a:p>
        </p:txBody>
      </p:sp>
      <p:pic>
        <p:nvPicPr>
          <p:cNvPr id="9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4" r="1847"/>
          <a:stretch/>
        </p:blipFill>
        <p:spPr bwMode="auto">
          <a:xfrm>
            <a:off x="7612184" y="0"/>
            <a:ext cx="1568328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46912" y="4876006"/>
            <a:ext cx="2133600" cy="273844"/>
          </a:xfrm>
        </p:spPr>
        <p:txBody>
          <a:bodyPr/>
          <a:lstStyle/>
          <a:p>
            <a:fld id="{C0AB22F1-8294-424E-871D-40F84876A9AB}" type="slidenum">
              <a:rPr lang="ru-RU" smtClean="0"/>
              <a:t>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19477" y="4874463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75589" y="4874464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300192" y="4823421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99792" y="-135588"/>
            <a:ext cx="2232248" cy="5947697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48064" y="-56274"/>
            <a:ext cx="2268252" cy="154790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339502"/>
            <a:ext cx="21602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6 ИЮЛЯ 2023 ГОДА</a:t>
            </a:r>
          </a:p>
          <a:p>
            <a:endParaRPr lang="ru-RU" sz="1000" dirty="0" smtClean="0">
              <a:solidFill>
                <a:srgbClr val="002060"/>
              </a:solidFill>
              <a:effectLst/>
              <a:latin typeface="Averta CY Bold"/>
            </a:endParaRP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ПЛЕНАРНОЕ ЗАСЕДАНИЕ «ДЕМОГРАФИЧЕСКАЯ ПОЛИТИКА ДАЛЬНЕГО ВОСТОКА И АРКТИКИ»</a:t>
            </a:r>
            <a:endParaRPr lang="ru-RU" sz="1000" dirty="0" smtClean="0">
              <a:solidFill>
                <a:srgbClr val="002060"/>
              </a:solidFill>
              <a:effectLst/>
              <a:latin typeface="Averta CY Bold"/>
            </a:endParaRPr>
          </a:p>
          <a:p>
            <a:endParaRPr lang="ru-RU" sz="1200" dirty="0" smtClean="0">
              <a:solidFill>
                <a:srgbClr val="002060"/>
              </a:solidFill>
              <a:latin typeface="Averta CY Bold"/>
            </a:endParaRP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ПЛЕНАРНАЯ СЕССИЯ «ПОДДЕРЖКА РОЖДАЕМОСТИ И СЕМЕЙ С ДЕТЬМИ НА ДАЛЬНЕМ ВОСТОКЕ И В АРКТИКЕ»</a:t>
            </a:r>
            <a:endParaRPr lang="ru-RU" sz="1000" dirty="0" smtClean="0">
              <a:solidFill>
                <a:srgbClr val="002060"/>
              </a:solidFill>
              <a:effectLst/>
              <a:latin typeface="Averta CY Bold"/>
            </a:endParaRPr>
          </a:p>
          <a:p>
            <a:endParaRPr lang="ru-RU" sz="1200" dirty="0" smtClean="0">
              <a:solidFill>
                <a:srgbClr val="002060"/>
              </a:solidFill>
              <a:latin typeface="Averta CY Bold"/>
            </a:endParaRP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ПЛЕНАРНАЯ СЕССИЯ «СНИЖЕНИЕ СМЕРТНОСТИ, ПОВЫШЕНИЕ ПРОДОЛЖИТЕЛЬНОСТИ ЖИЗНИ НА ДАЛЬНЕМ ВОСТОКЕ И АРКТИКЕ»</a:t>
            </a:r>
            <a:endParaRPr lang="ru-RU" sz="1000" dirty="0" smtClean="0">
              <a:solidFill>
                <a:srgbClr val="002060"/>
              </a:solidFill>
              <a:effectLst/>
              <a:latin typeface="Averta CY Bold"/>
            </a:endParaRPr>
          </a:p>
          <a:p>
            <a:endParaRPr lang="ru-RU" sz="1200" dirty="0" smtClean="0">
              <a:solidFill>
                <a:srgbClr val="002060"/>
              </a:solidFill>
              <a:latin typeface="Averta CY Bold"/>
            </a:endParaRP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ДИСКУССИОННЫЙ КЛУБ «УРОКИ ДЕМОГРАФИИ»</a:t>
            </a:r>
            <a:endParaRPr lang="ru-RU" sz="1000" dirty="0" smtClean="0">
              <a:solidFill>
                <a:srgbClr val="002060"/>
              </a:solidFill>
              <a:effectLst/>
              <a:latin typeface="Averta CY Bold"/>
            </a:endParaRPr>
          </a:p>
          <a:p>
            <a:endParaRPr lang="ru-RU" sz="1200" dirty="0" smtClean="0">
              <a:solidFill>
                <a:srgbClr val="002060"/>
              </a:solidFill>
              <a:latin typeface="Averta CY Bold"/>
            </a:endParaRP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ИТОГОВОЕ ПЛЕНАРНОЕ ЗАСЕДАНИЕ (ПРИНЯТИЕ РЕЗОЛЮЦИИ КОНФЕРЕНЦИИ) </a:t>
            </a:r>
            <a:endParaRPr lang="ru-RU" sz="1000" dirty="0">
              <a:solidFill>
                <a:srgbClr val="002060"/>
              </a:solidFill>
              <a:effectLst/>
              <a:latin typeface="Averta CY Bold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9984" y="1404000"/>
            <a:ext cx="516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879984" y="2347200"/>
            <a:ext cx="516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79984" y="3434400"/>
            <a:ext cx="516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79983" y="3931200"/>
            <a:ext cx="516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364088" y="379246"/>
            <a:ext cx="203207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7 ИЮЛЯ 2023 ГОДА</a:t>
            </a:r>
            <a:endParaRPr lang="ru-RU" sz="1100" dirty="0" smtClean="0">
              <a:solidFill>
                <a:srgbClr val="002060"/>
              </a:solidFill>
              <a:effectLst/>
              <a:latin typeface="Averta CY Bold"/>
            </a:endParaRPr>
          </a:p>
          <a:p>
            <a:endParaRPr lang="ru-RU" sz="1000" dirty="0">
              <a:solidFill>
                <a:srgbClr val="002060"/>
              </a:solidFill>
              <a:latin typeface="Averta CY Bold"/>
            </a:endParaRP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МЕЖДУНАРОДНЫЙ 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«КРУГЛЫЙ СТОЛ» 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В Г. ХЭЙХЭ (КНР) </a:t>
            </a:r>
            <a:endParaRPr lang="ru-RU" sz="1000" dirty="0">
              <a:solidFill>
                <a:srgbClr val="002060"/>
              </a:solidFill>
              <a:latin typeface="Averta CY Bold"/>
            </a:endParaRPr>
          </a:p>
        </p:txBody>
      </p:sp>
      <p:pic>
        <p:nvPicPr>
          <p:cNvPr id="1026" name="Picture 2" descr="C:\Users\user\Desktop\реклама моя\МПРИА\ПРЕЗЕНТАЦИИ\2023 ХОПАТЬКО\IMG-20230421-WA0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r="9294" b="2189"/>
          <a:stretch/>
        </p:blipFill>
        <p:spPr bwMode="auto">
          <a:xfrm>
            <a:off x="5281383" y="1732533"/>
            <a:ext cx="1954913" cy="2933777"/>
          </a:xfrm>
          <a:prstGeom prst="rect">
            <a:avLst/>
          </a:prstGeom>
          <a:noFill/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43"/>
          <a:stretch/>
        </p:blipFill>
        <p:spPr bwMode="auto">
          <a:xfrm>
            <a:off x="360044" y="0"/>
            <a:ext cx="2167269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98508" y="-20538"/>
            <a:ext cx="2028805" cy="121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  <a:latin typeface="TT Norms ExtraBold" pitchFamily="50" charset="-52"/>
              </a:rPr>
              <a:t>ОСНОВНЫЕ УЧАСТНИКИ И ТЕМЫ </a:t>
            </a:r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КОНФЕРЕНЦИИ</a:t>
            </a:r>
            <a:r>
              <a:rPr lang="ru-RU" sz="1600" dirty="0" smtClean="0">
                <a:solidFill>
                  <a:schemeClr val="bg1"/>
                </a:solidFill>
                <a:latin typeface="Averta CY Bold"/>
              </a:rPr>
              <a:t> </a:t>
            </a:r>
            <a:endParaRPr lang="ru-RU" sz="1600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84240" y="4876004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740352" y="4876005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7464955" y="4824962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user\Desktop\реклама моя\МПРИА\ПРЕЗЕНТАЦИИ\ИА ГОРОД\моя 1_14-04-2022_11-55-4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2" t="-1412" r="7537" b="531"/>
          <a:stretch/>
        </p:blipFill>
        <p:spPr bwMode="auto">
          <a:xfrm>
            <a:off x="2771800" y="-1"/>
            <a:ext cx="4369159" cy="5091469"/>
          </a:xfrm>
          <a:prstGeom prst="rect">
            <a:avLst/>
          </a:prstGeom>
          <a:noFill/>
          <a:effectLst>
            <a:outerShdw blurRad="127000" algn="ctr" rotWithShape="0">
              <a:schemeClr val="accent5">
                <a:lumMod val="50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660232" y="366501"/>
            <a:ext cx="2376264" cy="864000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1419621"/>
            <a:ext cx="2374008" cy="792000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2382725"/>
            <a:ext cx="2374008" cy="909105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53032" y="3501695"/>
            <a:ext cx="2381208" cy="1232305"/>
          </a:xfrm>
          <a:prstGeom prst="rect">
            <a:avLst/>
          </a:prstGeom>
          <a:solidFill>
            <a:schemeClr val="bg1"/>
          </a:solidFill>
          <a:ln w="4762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0044" y="1878669"/>
            <a:ext cx="2699788" cy="1206000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0044" y="3291830"/>
            <a:ext cx="2699788" cy="648072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0044" y="4155926"/>
            <a:ext cx="2699788" cy="900077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5713252" y="10800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796000" y="200184"/>
            <a:ext cx="864232" cy="1455816"/>
          </a:xfrm>
          <a:prstGeom prst="straightConnector1">
            <a:avLst/>
          </a:prstGeom>
          <a:ln w="15875"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>
            <a:spLocks noChangeAspect="1"/>
          </p:cNvSpPr>
          <p:nvPr/>
        </p:nvSpPr>
        <p:spPr>
          <a:xfrm>
            <a:off x="5569228" y="3795886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5413164" y="4662000"/>
            <a:ext cx="144000" cy="14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5965268" y="4033279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4165100" y="4335942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5029172" y="3467272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5508216" y="4304284"/>
            <a:ext cx="1152016" cy="408016"/>
          </a:xfrm>
          <a:prstGeom prst="straightConnector1">
            <a:avLst/>
          </a:prstGeom>
          <a:ln w="15875"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6040800" y="2954294"/>
            <a:ext cx="612232" cy="1094802"/>
          </a:xfrm>
          <a:prstGeom prst="straightConnector1">
            <a:avLst/>
          </a:prstGeom>
          <a:ln w="15875"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066353" y="4410000"/>
            <a:ext cx="1098747" cy="344056"/>
          </a:xfrm>
          <a:prstGeom prst="straightConnector1">
            <a:avLst/>
          </a:prstGeom>
          <a:ln w="15875"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3059832" y="3492000"/>
            <a:ext cx="2525212" cy="353351"/>
          </a:xfrm>
          <a:prstGeom prst="straightConnector1">
            <a:avLst/>
          </a:prstGeom>
          <a:ln w="15875"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 flipV="1">
            <a:off x="3779912" y="2574000"/>
            <a:ext cx="1258724" cy="912706"/>
          </a:xfrm>
          <a:prstGeom prst="straightConnector1">
            <a:avLst/>
          </a:prstGeom>
          <a:ln w="15875"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587693" y="2419023"/>
            <a:ext cx="1472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FF0000"/>
                </a:solidFill>
                <a:latin typeface="Averta CY Bold"/>
              </a:rPr>
              <a:t> КВАРТИРА СОПРОВОЖДАЕМОГО ПРОЖИВАНИЯ </a:t>
            </a:r>
          </a:p>
          <a:p>
            <a:pPr algn="r"/>
            <a:r>
              <a:rPr lang="ru-RU" sz="800" dirty="0" smtClean="0">
                <a:solidFill>
                  <a:srgbClr val="FF0000"/>
                </a:solidFill>
                <a:latin typeface="Averta CY Bold"/>
              </a:rPr>
              <a:t>(УЛ. ОСТРОВСКОГО, 65)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13792" y="1942052"/>
            <a:ext cx="18739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РЕАЛИЗАЦИЯ ТЕХНОЛОГИИ СОПРОВОЖДАЕМОГО ПРОЖИВАНИЯ ДЕТЕЙ-ИНВАЛИДОВ С МЕНТАЛЬНЫМИ НАРУШЕНИЯМИ </a:t>
            </a:r>
          </a:p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РАЗВИТИЯ</a:t>
            </a:r>
            <a:endParaRPr lang="ru-RU" sz="9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88763" y="3360063"/>
            <a:ext cx="22390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КАДРОВОЕ ОБЕСПЕЧЕНИЕ ЗДРАВООХРАНЕНИЯ. РАЗВИТИЕ МЕДИЦИНСКИХ ИССЛЕДОВАНИЙ </a:t>
            </a:r>
            <a:endParaRPr lang="ru-RU" sz="9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16200000">
            <a:off x="2597297" y="3477364"/>
            <a:ext cx="648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Averta CY Bold"/>
              </a:rPr>
              <a:t>АГМА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515685" y="4219223"/>
            <a:ext cx="1544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FF0000"/>
                </a:solidFill>
                <a:latin typeface="Averta CY Bold"/>
              </a:rPr>
              <a:t> ОТДЕЛ ЗАГС ПО </a:t>
            </a:r>
          </a:p>
          <a:p>
            <a:pPr algn="r"/>
            <a:r>
              <a:rPr lang="ru-RU" sz="800" dirty="0" smtClean="0">
                <a:solidFill>
                  <a:srgbClr val="FF0000"/>
                </a:solidFill>
                <a:latin typeface="Averta CY Bold"/>
              </a:rPr>
              <a:t>Г. БЛАГОВЕЩЕНСКУ И БЛАГОВЕЩЕНСКОМУ РАЙОНУ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88763" y="4235192"/>
            <a:ext cx="18989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ТОРЖЕСТВЕННОЕ МЕРОПРИЯТИЕ </a:t>
            </a:r>
          </a:p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В ЧЕСТЬ </a:t>
            </a:r>
          </a:p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ПРАЗДНОВАНИЯ ДНЯ СЕМЬИ, ЛЮБВИ И ВЕРНОСТИ</a:t>
            </a:r>
            <a:endParaRPr lang="ru-RU" sz="9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812360" y="411510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FF0000"/>
                </a:solidFill>
                <a:latin typeface="Averta CY Bold"/>
              </a:rPr>
              <a:t> БЛАГОВЕЩЕНСКИЙ ДЕТСКИЙ </a:t>
            </a:r>
          </a:p>
          <a:p>
            <a:pPr algn="r"/>
            <a:r>
              <a:rPr lang="ru-RU" sz="800" dirty="0" smtClean="0">
                <a:solidFill>
                  <a:srgbClr val="FF0000"/>
                </a:solidFill>
                <a:latin typeface="Averta CY Bold"/>
              </a:rPr>
              <a:t>ДОМ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696000" y="411510"/>
            <a:ext cx="23762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ПРЕЗЕНТАЦИЯ </a:t>
            </a:r>
          </a:p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ПРАКТИК РАБОТЫ </a:t>
            </a:r>
          </a:p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С СЕМЬЕЙ И ДЕТЬМИ, </a:t>
            </a:r>
          </a:p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ТРЕБУЮЩИМИ ОСОБОГО </a:t>
            </a:r>
          </a:p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ВНИМАНИЯ</a:t>
            </a:r>
            <a:endParaRPr lang="ru-RU" sz="9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96000" y="1491630"/>
            <a:ext cx="228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КАДРОВОЕ </a:t>
            </a:r>
          </a:p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ОБЕСПЕЧЕНИЕ ЗДРАВООХРАНЕНИЯ. РАЗВИТИЕ МЕДИЦИНСКИХ ИССЛЕДОВАНИЙ </a:t>
            </a:r>
            <a:endParaRPr lang="ru-RU" sz="9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71887" y="1491630"/>
            <a:ext cx="1064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FF0000"/>
                </a:solidFill>
                <a:latin typeface="Averta CY Bold"/>
              </a:rPr>
              <a:t> МЕДИЦИНСКИЙ КОЛЛЕДЖ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236296" y="2426410"/>
            <a:ext cx="1800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solidFill>
                  <a:srgbClr val="FF0000"/>
                </a:solidFill>
                <a:latin typeface="Averta CY Bold"/>
              </a:rPr>
              <a:t> ЦЕНТР «ДОБРОТА»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696000" y="2467945"/>
            <a:ext cx="22887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ОБМЕН ОПЫТОМ </a:t>
            </a:r>
          </a:p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</a:rPr>
              <a:t>ПО РЕАЛИЗАЦИИ СИСТЕМЫ ДОЛГОВРЕМЕННОГО УХОДА ЗА ГРАЖДАНАМИ ПОЖИЛОГО ВОЗРАСТА И ИНВАЛИДАМИ </a:t>
            </a:r>
            <a:endParaRPr lang="ru-RU" sz="9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80312" y="3579862"/>
            <a:ext cx="1609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Averta CY Bold"/>
              </a:rPr>
              <a:t>ОКЦ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6732240" y="3579862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ЦЕНТРАЛЬНАЯ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ПЛОЩАДКА 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ПРОВЕДЕНИЯ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КОНФЕРЕНЦИИ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84" name="Номер слайда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299942"/>
            <a:ext cx="2274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ПЛЕНАРНЫЕ ЗАСЕДАНИЯ И СЕССИИ, ДИСКУССИОННЫЙ КЛУБ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41538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99792" y="-135588"/>
            <a:ext cx="2700000" cy="5587659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9477" y="4874463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75589" y="4874464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300192" y="4823421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8573" t="24001" r="22500" b="9968"/>
          <a:stretch/>
        </p:blipFill>
        <p:spPr>
          <a:xfrm>
            <a:off x="403047" y="2259396"/>
            <a:ext cx="4528993" cy="2976650"/>
          </a:xfrm>
          <a:prstGeom prst="rect">
            <a:avLst/>
          </a:prstGeom>
          <a:effectLst>
            <a:outerShdw blurRad="63500" sx="101000" sy="101000" algn="ctr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2107" t="22091" r="33546" b="27215"/>
          <a:stretch/>
        </p:blipFill>
        <p:spPr>
          <a:xfrm>
            <a:off x="107994" y="1707654"/>
            <a:ext cx="2410287" cy="1872000"/>
          </a:xfrm>
          <a:prstGeom prst="rect">
            <a:avLst/>
          </a:prstGeom>
          <a:effectLst>
            <a:outerShdw blurRad="63500" sx="101000" sy="101000" algn="ctr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5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2"/>
          <a:stretch/>
        </p:blipFill>
        <p:spPr bwMode="auto">
          <a:xfrm>
            <a:off x="395536" y="0"/>
            <a:ext cx="2133539" cy="149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3040" y="123478"/>
            <a:ext cx="2155974" cy="1671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ОБЕСПЕЧЕНИЕ ПОДГОТОВКИ</a:t>
            </a:r>
          </a:p>
          <a:p>
            <a:pPr algn="l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КОНФЕРЕНЦИИ</a:t>
            </a:r>
            <a:endParaRPr lang="ru-RU" altLang="ru-RU" sz="16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 rot="16200000">
            <a:off x="3100865" y="2674733"/>
            <a:ext cx="40943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ru-RU" altLang="ru-RU" sz="1150" b="1" dirty="0" smtClean="0">
                <a:solidFill>
                  <a:srgbClr val="002060"/>
                </a:solidFill>
                <a:latin typeface="Averta CY Bold"/>
              </a:rPr>
              <a:t>НОРМАТИВНЫЕ ПРАВОВЫЕ АКТЫ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309884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latin typeface="Averta CY Bold"/>
              </a:rPr>
              <a:t>МЕРОПРИЯТИЯ, ПРОВОДИМЫЕ В РАМКАХ ПОДГОТОВИТЕЛЬНОГО ЭТАПА</a:t>
            </a:r>
            <a:endParaRPr lang="ru-RU" sz="1400" b="1" dirty="0">
              <a:solidFill>
                <a:schemeClr val="tx2"/>
              </a:solidFill>
              <a:latin typeface="Averta CY 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-20538"/>
            <a:ext cx="324000" cy="5435258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1258763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ü"/>
              <a:tabLst>
                <a:tab pos="365125" algn="l"/>
              </a:tabLst>
            </a:pPr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ОФОРМЛЕНИЕ ГОРОДА И РАЗМЕЩЕНИЕ БАННЕРОВ НА ВЪЕЗДЕ В ГОРОД (ИГНАТЬЕВСКОЕ ШОССЕ-ТЕПЛИЧНАЯ)</a:t>
            </a:r>
          </a:p>
          <a:p>
            <a:pPr marL="365125" indent="-365125">
              <a:buFont typeface="Wingdings" pitchFamily="2" charset="2"/>
              <a:buChar char="ü"/>
              <a:tabLst>
                <a:tab pos="365125" algn="l"/>
              </a:tabLst>
            </a:pPr>
            <a:endParaRPr lang="ru-RU" sz="800" dirty="0" smtClean="0">
              <a:solidFill>
                <a:srgbClr val="002060"/>
              </a:solidFill>
              <a:latin typeface="Averta CY Bold"/>
            </a:endParaRPr>
          </a:p>
          <a:p>
            <a:pPr marL="365125" indent="-365125">
              <a:buFont typeface="Wingdings" pitchFamily="2" charset="2"/>
              <a:buChar char="ü"/>
            </a:pPr>
            <a:r>
              <a:rPr lang="ru-RU" sz="1050" b="0" dirty="0" smtClean="0">
                <a:solidFill>
                  <a:srgbClr val="002060"/>
                </a:solidFill>
                <a:latin typeface="Averta CY Bold"/>
              </a:rPr>
              <a:t>УБОРКА И ОБЛАГОРАЖИВАНИЕ ГОРОДА ПО</a:t>
            </a:r>
            <a:r>
              <a:rPr lang="ru-RU" sz="1050" b="0" baseline="0" dirty="0" smtClean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50" b="0" dirty="0" smtClean="0">
                <a:solidFill>
                  <a:srgbClr val="002060"/>
                </a:solidFill>
                <a:latin typeface="Averta CY Bold"/>
              </a:rPr>
              <a:t>ГОСТЕВОМУ МАРШРУТУ</a:t>
            </a:r>
          </a:p>
          <a:p>
            <a:pPr marL="365125" indent="-365125">
              <a:buFont typeface="Wingdings" pitchFamily="2" charset="2"/>
              <a:buChar char="ü"/>
            </a:pPr>
            <a:endParaRPr lang="ru-RU" sz="800" b="0" dirty="0" smtClean="0">
              <a:solidFill>
                <a:srgbClr val="002060"/>
              </a:solidFill>
              <a:latin typeface="Averta CY Bold"/>
            </a:endParaRPr>
          </a:p>
          <a:p>
            <a:pPr marL="365125" indent="-365125">
              <a:buFont typeface="Wingdings" pitchFamily="2" charset="2"/>
              <a:buChar char="ü"/>
            </a:pPr>
            <a:r>
              <a:rPr lang="ru-RU" sz="1050" b="0" dirty="0" smtClean="0">
                <a:solidFill>
                  <a:srgbClr val="002060"/>
                </a:solidFill>
                <a:latin typeface="Averta CY Bold"/>
              </a:rPr>
              <a:t>ПОДГОТОВКА</a:t>
            </a:r>
            <a:r>
              <a:rPr lang="ru-RU" sz="1050" b="0" baseline="0" dirty="0" smtClean="0">
                <a:solidFill>
                  <a:srgbClr val="002060"/>
                </a:solidFill>
                <a:latin typeface="Averta CY Bold"/>
              </a:rPr>
              <a:t> ОКЦ К КОНФЕРЕНЦИИ:</a:t>
            </a:r>
            <a:endParaRPr lang="ru-RU" sz="1050" b="0" dirty="0" smtClean="0">
              <a:solidFill>
                <a:srgbClr val="002060"/>
              </a:solidFill>
              <a:latin typeface="Averta CY Bold"/>
            </a:endParaRPr>
          </a:p>
          <a:p>
            <a:pPr marL="365125" indent="-365125">
              <a:buFont typeface="Wingdings" pitchFamily="2" charset="2"/>
              <a:buChar char="ü"/>
            </a:pPr>
            <a:endParaRPr lang="ru-RU" sz="1050" b="0" dirty="0" smtClean="0">
              <a:solidFill>
                <a:srgbClr val="002060"/>
              </a:solidFill>
              <a:latin typeface="Averta CY Bold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05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2571750"/>
            <a:ext cx="29368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‖"/>
            </a:pPr>
            <a:r>
              <a:rPr lang="ru-RU" sz="1000" b="0" dirty="0" smtClean="0">
                <a:solidFill>
                  <a:srgbClr val="002060"/>
                </a:solidFill>
                <a:latin typeface="Averta CY Bold"/>
              </a:rPr>
              <a:t>РЕМОНТ ПОТОЛОЧНОЙ ПЛИТКИ,</a:t>
            </a:r>
            <a:r>
              <a:rPr lang="ru-RU" sz="1000" b="0" baseline="0" dirty="0" smtClean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b="0" dirty="0" smtClean="0">
                <a:solidFill>
                  <a:srgbClr val="002060"/>
                </a:solidFill>
                <a:latin typeface="Averta CY Bold"/>
              </a:rPr>
              <a:t>ПРОЕЗДА ВДОЛЬ ПАРКОВКИ, ЧАСТИЧНЫЙ РЕМОНТ ПАРКОВКИ </a:t>
            </a:r>
          </a:p>
          <a:p>
            <a:pPr marL="185738"/>
            <a:r>
              <a:rPr lang="ru-RU" sz="1000" b="1" smtClean="0">
                <a:solidFill>
                  <a:srgbClr val="002060"/>
                </a:solidFill>
                <a:latin typeface="Averta CY Bold"/>
              </a:rPr>
              <a:t>НА</a:t>
            </a:r>
            <a:r>
              <a:rPr lang="ru-RU" sz="1000" b="1" baseline="0" smtClean="0">
                <a:solidFill>
                  <a:srgbClr val="002060"/>
                </a:solidFill>
                <a:latin typeface="Averta CY Bold"/>
              </a:rPr>
              <a:t> 4.5МЛН.РУБ</a:t>
            </a:r>
            <a:r>
              <a:rPr lang="ru-RU" sz="1000" b="1" baseline="0" dirty="0" smtClean="0">
                <a:solidFill>
                  <a:srgbClr val="002060"/>
                </a:solidFill>
                <a:latin typeface="Averta CY Bold"/>
              </a:rPr>
              <a:t>. </a:t>
            </a:r>
          </a:p>
          <a:p>
            <a:pPr marL="171450" indent="-171450">
              <a:buFontTx/>
              <a:buChar char="‖"/>
            </a:pPr>
            <a:endParaRPr lang="ru-RU" sz="500" b="1" baseline="0" dirty="0" smtClean="0">
              <a:solidFill>
                <a:srgbClr val="002060"/>
              </a:solidFill>
              <a:latin typeface="Averta CY Bold"/>
            </a:endParaRPr>
          </a:p>
          <a:p>
            <a:pPr marL="171450" indent="-171450">
              <a:buFontTx/>
              <a:buChar char="‖"/>
            </a:pPr>
            <a:r>
              <a:rPr lang="ru-RU" sz="1000" b="0" dirty="0" smtClean="0">
                <a:solidFill>
                  <a:srgbClr val="002060"/>
                </a:solidFill>
                <a:latin typeface="Averta CY Bold"/>
              </a:rPr>
              <a:t>ОБЕСПЕЧЕНИЕ ЧИСТОТЫ ПРИЛЕГАЮЩЕЙ ТЕРРИТОРИИ</a:t>
            </a:r>
          </a:p>
          <a:p>
            <a:pPr marL="171450" indent="-171450">
              <a:buFontTx/>
              <a:buChar char="‖"/>
            </a:pPr>
            <a:endParaRPr lang="ru-RU" sz="500" b="0" dirty="0" smtClean="0">
              <a:solidFill>
                <a:srgbClr val="002060"/>
              </a:solidFill>
              <a:latin typeface="Averta CY Bold"/>
            </a:endParaRPr>
          </a:p>
          <a:p>
            <a:pPr marL="171450" indent="-171450">
              <a:buFontTx/>
              <a:buChar char="‖"/>
            </a:pPr>
            <a:r>
              <a:rPr lang="ru-RU" sz="1000" b="0" dirty="0" smtClean="0">
                <a:solidFill>
                  <a:srgbClr val="002060"/>
                </a:solidFill>
                <a:latin typeface="Averta CY Bold"/>
              </a:rPr>
              <a:t>ОРГАНИЗАЦИЯ ПОДКЛЮЧЕНИЯ ИНТЕРНЕТА И КОФЕ-БРЕЙКИ</a:t>
            </a:r>
          </a:p>
          <a:p>
            <a:pPr marL="171450" indent="-171450">
              <a:buFontTx/>
              <a:buChar char="‖"/>
            </a:pPr>
            <a:endParaRPr lang="ru-RU" sz="500" b="0" dirty="0" smtClean="0">
              <a:solidFill>
                <a:srgbClr val="002060"/>
              </a:solidFill>
              <a:latin typeface="Averta CY Bold"/>
            </a:endParaRPr>
          </a:p>
          <a:p>
            <a:pPr marL="171450" indent="-171450">
              <a:buFontTx/>
              <a:buChar char="‖"/>
            </a:pPr>
            <a:r>
              <a:rPr lang="ru-RU" sz="1000" b="0" dirty="0" smtClean="0">
                <a:solidFill>
                  <a:srgbClr val="002060"/>
                </a:solidFill>
                <a:latin typeface="Averta CY Bold"/>
              </a:rPr>
              <a:t>ПРЕДОСТАВЛЕНИЕ </a:t>
            </a:r>
            <a:r>
              <a:rPr lang="ru-RU" sz="1000" b="0" baseline="0" dirty="0" smtClean="0">
                <a:solidFill>
                  <a:srgbClr val="002060"/>
                </a:solidFill>
                <a:latin typeface="Averta CY Bold"/>
              </a:rPr>
              <a:t> ОРГТЕХНИКИ ОРГАНИЗАТОРАМ</a:t>
            </a:r>
          </a:p>
          <a:p>
            <a:pPr marL="171450" indent="-171450">
              <a:buFontTx/>
              <a:buChar char="‖"/>
            </a:pPr>
            <a:endParaRPr lang="ru-RU" sz="500" b="0" baseline="0" dirty="0" smtClean="0">
              <a:solidFill>
                <a:srgbClr val="002060"/>
              </a:solidFill>
              <a:latin typeface="Averta CY Bold"/>
            </a:endParaRPr>
          </a:p>
          <a:p>
            <a:pPr marL="171450" indent="-171450">
              <a:buFontTx/>
              <a:buChar char="‖"/>
            </a:pPr>
            <a:r>
              <a:rPr lang="ru-RU" sz="1000" b="0" dirty="0" smtClean="0">
                <a:solidFill>
                  <a:srgbClr val="002060"/>
                </a:solidFill>
                <a:latin typeface="Averta CY Bold"/>
              </a:rPr>
              <a:t>ОБЕСПЕЧЕНИЕ</a:t>
            </a:r>
            <a:r>
              <a:rPr lang="ru-RU" sz="1000" b="0" baseline="0" dirty="0" smtClean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b="0" dirty="0" smtClean="0">
                <a:solidFill>
                  <a:srgbClr val="002060"/>
                </a:solidFill>
                <a:latin typeface="Averta CY Bold"/>
              </a:rPr>
              <a:t>ОХРАНЫ ОБЩЕСТВЕННОГО ПОРЯДКА</a:t>
            </a:r>
          </a:p>
          <a:p>
            <a:pPr marL="171450" indent="-171450">
              <a:buFontTx/>
              <a:buChar char="‖"/>
            </a:pPr>
            <a:endParaRPr lang="ru-RU" sz="1000" b="0" dirty="0" smtClean="0">
              <a:solidFill>
                <a:srgbClr val="002060"/>
              </a:solidFill>
              <a:latin typeface="Averta CY Bold"/>
            </a:endParaRPr>
          </a:p>
          <a:p>
            <a:pPr marL="171450" indent="-171450">
              <a:buFontTx/>
              <a:buChar char="‖"/>
            </a:pPr>
            <a:endParaRPr lang="ru-RU" sz="1000" b="0" dirty="0" smtClean="0">
              <a:solidFill>
                <a:srgbClr val="002060"/>
              </a:solidFill>
              <a:latin typeface="Averta CY Bold"/>
            </a:endParaRPr>
          </a:p>
          <a:p>
            <a:pPr marL="171450" indent="-171450">
              <a:buFontTx/>
              <a:buChar char="‖"/>
            </a:pPr>
            <a:endParaRPr lang="ru-RU" sz="1000" b="0" dirty="0" smtClean="0">
              <a:solidFill>
                <a:srgbClr val="002060"/>
              </a:solidFill>
              <a:latin typeface="Averta CY Bold"/>
            </a:endParaRPr>
          </a:p>
          <a:p>
            <a:pPr marL="171450" indent="-171450">
              <a:buFontTx/>
              <a:buChar char="‖"/>
            </a:pPr>
            <a:endParaRPr lang="ru-RU" sz="1000" b="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99792" y="27271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02060"/>
                </a:solidFill>
                <a:latin typeface="Averta CY Bold"/>
              </a:rPr>
              <a:t>37-Р, ОТ 01.03.2023. РАСПОРЯЖЕНИЕ ГУБЕРНАТОРА АМУРСКОЙ ОБЛАСТИ.</a:t>
            </a:r>
            <a:r>
              <a:rPr lang="ru-RU" sz="800" dirty="0" smtClean="0">
                <a:solidFill>
                  <a:srgbClr val="002060"/>
                </a:solidFill>
                <a:latin typeface="Averta CY Bold"/>
              </a:rPr>
              <a:t> </a:t>
            </a:r>
          </a:p>
          <a:p>
            <a:r>
              <a:rPr lang="ru-RU" sz="700" dirty="0" smtClean="0">
                <a:solidFill>
                  <a:srgbClr val="002060"/>
                </a:solidFill>
                <a:latin typeface="Averta CY Bold"/>
              </a:rPr>
              <a:t>О ПРОВЕДЕНИИ VIII ВСЕРОССИЙСКОЙ КОНФЕРЕНЦИИ </a:t>
            </a:r>
          </a:p>
          <a:p>
            <a:r>
              <a:rPr lang="ru-RU" sz="700" dirty="0" smtClean="0">
                <a:solidFill>
                  <a:srgbClr val="002060"/>
                </a:solidFill>
                <a:latin typeface="Averta CY Bold"/>
              </a:rPr>
              <a:t>НА ТЕРРИТОРИИ АМУРСКОЙ ОБЛАСТИ</a:t>
            </a:r>
          </a:p>
          <a:p>
            <a:endParaRPr lang="ru-RU" sz="500" dirty="0" smtClean="0">
              <a:solidFill>
                <a:srgbClr val="002060"/>
              </a:solidFill>
              <a:latin typeface="Averta CY Bold"/>
            </a:endParaRPr>
          </a:p>
          <a:p>
            <a:r>
              <a:rPr lang="ru-RU" sz="800" b="1" dirty="0" smtClean="0">
                <a:solidFill>
                  <a:srgbClr val="002060"/>
                </a:solidFill>
                <a:latin typeface="Averta CY Bold"/>
              </a:rPr>
              <a:t>381ПМ-П41, ОТ 30.03.2023 ПЛАН МЕРОПРИЯТИЙ, </a:t>
            </a:r>
            <a:r>
              <a:rPr lang="ru-RU" sz="700" dirty="0" smtClean="0">
                <a:solidFill>
                  <a:srgbClr val="002060"/>
                </a:solidFill>
                <a:latin typeface="Averta CY Bold"/>
              </a:rPr>
              <a:t>ПРОВОДИМЫХ В РАМКАХ ПОДГОТОВИТЕЛЬНОГО </a:t>
            </a:r>
          </a:p>
          <a:p>
            <a:r>
              <a:rPr lang="ru-RU" sz="700" dirty="0" smtClean="0">
                <a:solidFill>
                  <a:srgbClr val="002060"/>
                </a:solidFill>
                <a:latin typeface="Averta CY Bold"/>
              </a:rPr>
              <a:t>ЭТАПА VIII ВСЕРОССИЙСКОЙ КОНФЕРЕНЦИИ</a:t>
            </a:r>
          </a:p>
          <a:p>
            <a:r>
              <a:rPr lang="ru-RU" sz="500" dirty="0" smtClean="0">
                <a:solidFill>
                  <a:srgbClr val="002060"/>
                </a:solidFill>
                <a:latin typeface="Averta CY Bold"/>
              </a:rPr>
              <a:t/>
            </a:r>
            <a:br>
              <a:rPr lang="ru-RU" sz="500" dirty="0" smtClean="0">
                <a:solidFill>
                  <a:srgbClr val="002060"/>
                </a:solidFill>
                <a:latin typeface="Averta CY Bold"/>
              </a:rPr>
            </a:br>
            <a:r>
              <a:rPr lang="ru-RU" sz="800" b="1" dirty="0" smtClean="0">
                <a:solidFill>
                  <a:srgbClr val="002060"/>
                </a:solidFill>
                <a:latin typeface="Averta CY Bold"/>
              </a:rPr>
              <a:t>1693, ОТ 11.04.2023 ПОСТАНОВЛЕНИЕ АДМИНИСТРАЦИИ ГОРОДА БЛАГОВЕЩЕНСКА. </a:t>
            </a:r>
          </a:p>
          <a:p>
            <a:r>
              <a:rPr lang="ru-RU" sz="700" dirty="0" smtClean="0">
                <a:solidFill>
                  <a:srgbClr val="002060"/>
                </a:solidFill>
                <a:latin typeface="Averta CY Bold"/>
              </a:rPr>
              <a:t>О ПРОВЕДЕНИИ VIII ВСЕРОССИЙСКОЙ </a:t>
            </a:r>
          </a:p>
          <a:p>
            <a:r>
              <a:rPr lang="ru-RU" sz="700" dirty="0" smtClean="0">
                <a:solidFill>
                  <a:srgbClr val="002060"/>
                </a:solidFill>
                <a:latin typeface="Averta CY Bold"/>
              </a:rPr>
              <a:t>КОНФЕРЕНЦИИ НА ТЕРРИТОРИИ БЛАГОВЕЩЕНСКА</a:t>
            </a:r>
          </a:p>
          <a:p>
            <a:r>
              <a:rPr lang="ru-RU" sz="500" dirty="0" smtClean="0">
                <a:solidFill>
                  <a:srgbClr val="002060"/>
                </a:solidFill>
                <a:latin typeface="Averta CY Bold"/>
              </a:rPr>
              <a:t/>
            </a:r>
            <a:br>
              <a:rPr lang="ru-RU" sz="500" dirty="0" smtClean="0">
                <a:solidFill>
                  <a:srgbClr val="002060"/>
                </a:solidFill>
                <a:latin typeface="Averta CY Bold"/>
              </a:rPr>
            </a:br>
            <a:r>
              <a:rPr lang="ru-RU" sz="800" b="1" dirty="0" smtClean="0">
                <a:solidFill>
                  <a:srgbClr val="002060"/>
                </a:solidFill>
                <a:latin typeface="Averta CY Bold"/>
              </a:rPr>
              <a:t>26-АХР, ОТ 12.04.2023 ПРИКАЗ УПРАВЛЕНИЯ КУЛЬТУРЫ.</a:t>
            </a:r>
            <a:r>
              <a:rPr lang="ru-RU" sz="800" dirty="0" smtClean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700" dirty="0" smtClean="0">
                <a:solidFill>
                  <a:srgbClr val="002060"/>
                </a:solidFill>
                <a:latin typeface="Averta CY Bold"/>
              </a:rPr>
              <a:t>О ПРОВЕДЕНИИ VIII ВСЕРОССИЙСКОЙ КОНФЕРЕНЦИИ НА ТЕРРИТОРИИ БЛАГОВЕЩЕНСКА</a:t>
            </a:r>
            <a:endParaRPr lang="ru-RU" sz="7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-12271576" y="2484850"/>
            <a:ext cx="2830162" cy="196771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2804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8468" y="123478"/>
            <a:ext cx="23453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  <a:latin typeface="TT Norms ExtraBold" pitchFamily="50" charset="-52"/>
              </a:rPr>
              <a:t>ПРОМЕЖУТОЧНЫЕ РЕЗУЛЬТАТЫ ПРОВЕДЕННЫХ МЕРОПРИЯТИЙ</a:t>
            </a:r>
            <a:endParaRPr lang="ru-RU" sz="1600" dirty="0">
              <a:solidFill>
                <a:schemeClr val="bg1"/>
              </a:solidFill>
              <a:latin typeface="Averta CY Bold"/>
            </a:endParaRPr>
          </a:p>
        </p:txBody>
      </p:sp>
      <p:grpSp>
        <p:nvGrpSpPr>
          <p:cNvPr id="36" name="Группа 35"/>
          <p:cNvGrpSpPr/>
          <p:nvPr/>
        </p:nvGrpSpPr>
        <p:grpSpPr>
          <a:xfrm rot="16200000">
            <a:off x="8348256" y="3848689"/>
            <a:ext cx="1211501" cy="267068"/>
            <a:chOff x="7464955" y="4824962"/>
            <a:chExt cx="1211501" cy="2670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684240" y="4876004"/>
              <a:ext cx="864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7740352" y="4876005"/>
              <a:ext cx="936104" cy="18707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600" b="1" dirty="0">
                  <a:solidFill>
                    <a:srgbClr val="002060"/>
                  </a:solidFill>
                  <a:latin typeface="Averta CY Bold"/>
                </a:rPr>
                <a:t>БЛАГОВЕЩЕНСК </a:t>
              </a:r>
              <a:r>
                <a:rPr lang="ru-RU" sz="600" b="1" dirty="0" smtClean="0">
                  <a:solidFill>
                    <a:srgbClr val="002060"/>
                  </a:solidFill>
                  <a:latin typeface="Averta CY Bold"/>
                </a:rPr>
                <a:t>2023</a:t>
              </a:r>
              <a:endParaRPr lang="ru-RU" sz="600" dirty="0">
                <a:solidFill>
                  <a:srgbClr val="002060"/>
                </a:solidFill>
              </a:endParaRPr>
            </a:p>
          </p:txBody>
        </p:sp>
        <p:pic>
          <p:nvPicPr>
            <p:cNvPr id="9" name="Рисунок 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2" t="5743" r="9145" b="25424"/>
            <a:stretch/>
          </p:blipFill>
          <p:spPr bwMode="auto">
            <a:xfrm>
              <a:off x="7464955" y="4824962"/>
              <a:ext cx="275397" cy="26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-9037512" y="261740"/>
            <a:ext cx="2506703" cy="1853829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4444" y="261740"/>
            <a:ext cx="2803030" cy="18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-8575180" y="288850"/>
            <a:ext cx="204437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ОНЛАЙН-ЧЕЛЛЕНДЖ «МНОГОДЕТНАЯ ЗАРЯДКА»</a:t>
            </a:r>
            <a:endParaRPr lang="ru-RU" altLang="ru-RU" sz="10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9037513" y="2484850"/>
            <a:ext cx="2360162" cy="199597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 rot="16200000">
            <a:off x="-9405956" y="1261153"/>
            <a:ext cx="1283512" cy="37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ОХВАТ 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FF0000"/>
                </a:solidFill>
                <a:latin typeface="Averta CY Bold"/>
              </a:rPr>
              <a:t>86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 ЧЕЛОВЕК</a:t>
            </a:r>
            <a:endParaRPr lang="ru-RU" altLang="ru-RU" sz="11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 rot="16200000">
            <a:off x="-9395987" y="3598238"/>
            <a:ext cx="1273563" cy="44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ОХВАТ 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FF0000"/>
                </a:solidFill>
                <a:latin typeface="Averta CY Bold"/>
              </a:rPr>
              <a:t>129 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ЧЕЛОВЕК</a:t>
            </a:r>
            <a:endParaRPr lang="ru-RU" altLang="ru-RU" sz="1100" dirty="0">
              <a:solidFill>
                <a:srgbClr val="002060"/>
              </a:solidFill>
              <a:latin typeface="Averta CY Bold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1448" y="2968656"/>
            <a:ext cx="1887619" cy="16590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accent5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-11557792" y="2520850"/>
            <a:ext cx="209428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АКЦИЯ «СЧАСТЬЕ БЫТЬ БЕРЕМЕННОЙ</a:t>
            </a:r>
            <a:endParaRPr lang="ru-RU" altLang="ru-RU" sz="1000" dirty="0">
              <a:solidFill>
                <a:srgbClr val="002060"/>
              </a:solidFill>
              <a:latin typeface="Averta CY Bold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4398"/>
          <a:stretch/>
        </p:blipFill>
        <p:spPr bwMode="auto">
          <a:xfrm>
            <a:off x="-8432742" y="736408"/>
            <a:ext cx="1987518" cy="1584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accent5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\\192.168.1.2\bufer\спорт 1\Фото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0076" y="724067"/>
            <a:ext cx="2270533" cy="1524509"/>
          </a:xfrm>
          <a:prstGeom prst="rect">
            <a:avLst/>
          </a:prstGeom>
          <a:noFill/>
          <a:effectLst>
            <a:outerShdw blurRad="63500" sx="102000" sy="102000" algn="ctr" rotWithShape="0">
              <a:schemeClr val="accent5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-11413776" y="309194"/>
            <a:ext cx="1956969" cy="41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АКЦИЯ 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«ЗАРЯЖЕН НА ЗДОРОВЬЕ</a:t>
            </a:r>
            <a:r>
              <a:rPr lang="ru-RU" altLang="ru-RU" sz="1000" dirty="0" smtClean="0">
                <a:solidFill>
                  <a:srgbClr val="002060"/>
                </a:solidFill>
                <a:latin typeface="Averta CY Bold"/>
              </a:rPr>
              <a:t>»</a:t>
            </a:r>
            <a:endParaRPr lang="ru-RU" altLang="ru-RU" sz="10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 rot="16200000">
            <a:off x="-12531147" y="1286232"/>
            <a:ext cx="122663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ОХВАТ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БОЛЕЕ </a:t>
            </a:r>
            <a:r>
              <a:rPr lang="ru-RU" altLang="ru-RU" sz="1100" b="1" dirty="0" smtClean="0">
                <a:solidFill>
                  <a:srgbClr val="FF0000"/>
                </a:solidFill>
                <a:latin typeface="Averta CY Bold"/>
              </a:rPr>
              <a:t>300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 ЧЕЛОВЕК</a:t>
            </a:r>
            <a:endParaRPr lang="ru-RU" altLang="ru-RU" sz="1100" dirty="0">
              <a:solidFill>
                <a:srgbClr val="002060"/>
              </a:solidFill>
              <a:latin typeface="Averta CY Bold"/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/>
          <a:stretch/>
        </p:blipFill>
        <p:spPr bwMode="auto">
          <a:xfrm>
            <a:off x="-11701809" y="2946696"/>
            <a:ext cx="2402265" cy="167814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accent5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-8759206" y="2455194"/>
            <a:ext cx="2081855" cy="58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КОНКУРС ФОТОГРАФИЙ «СПОРТИВНЫЕ ДИНАСТИИ»</a:t>
            </a:r>
            <a:endParaRPr lang="ru-RU" altLang="ru-RU" sz="10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 rot="16200000">
            <a:off x="-12606787" y="3607700"/>
            <a:ext cx="1224079" cy="37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ОХВАТ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FF0000"/>
                </a:solidFill>
                <a:latin typeface="Averta CY Bold"/>
              </a:rPr>
              <a:t>30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 ЧЕЛОВЕК</a:t>
            </a:r>
            <a:endParaRPr lang="ru-RU" altLang="ru-RU" sz="11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6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34080" y="2592000"/>
            <a:ext cx="2830162" cy="196771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68144" y="368890"/>
            <a:ext cx="2506703" cy="1853829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12" y="368890"/>
            <a:ext cx="2803030" cy="18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6330476" y="396000"/>
            <a:ext cx="204437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ОНЛАЙН-ЧЕЛЛЕНДЖ «МНОГОДЕТНАЯ ЗАРЯДКА»</a:t>
            </a:r>
            <a:endParaRPr lang="ru-RU" altLang="ru-RU" sz="10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68143" y="2592000"/>
            <a:ext cx="2360162" cy="199597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 rot="16200000">
            <a:off x="5499700" y="1368303"/>
            <a:ext cx="1283512" cy="37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ОХВАТ</a:t>
            </a:r>
            <a:endParaRPr lang="ru-RU" altLang="ru-RU" sz="1100" b="1" dirty="0">
              <a:solidFill>
                <a:srgbClr val="FF0000"/>
              </a:solidFill>
              <a:latin typeface="Averta CY Bold"/>
            </a:endParaRP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FF0000"/>
                </a:solidFill>
                <a:latin typeface="Averta CY Bold"/>
              </a:rPr>
              <a:t>115 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ЧЕЛОВЕК</a:t>
            </a:r>
            <a:r>
              <a:rPr lang="ru-RU" altLang="ru-RU" sz="1100" b="1" dirty="0" smtClean="0">
                <a:solidFill>
                  <a:srgbClr val="FF0000"/>
                </a:solidFill>
                <a:latin typeface="Averta CY Bold"/>
              </a:rPr>
              <a:t> 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(</a:t>
            </a:r>
            <a:r>
              <a:rPr lang="ru-RU" altLang="ru-RU" sz="1100" b="1" dirty="0" smtClean="0">
                <a:solidFill>
                  <a:srgbClr val="FF0000"/>
                </a:solidFill>
                <a:latin typeface="Averta CY Bold"/>
              </a:rPr>
              <a:t>2</a:t>
            </a:r>
            <a:r>
              <a:rPr lang="ru-RU" altLang="ru-RU" sz="1100" b="1" dirty="0">
                <a:solidFill>
                  <a:srgbClr val="FF0000"/>
                </a:solidFill>
                <a:latin typeface="Averta CY Bold"/>
              </a:rPr>
              <a:t>3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 СЕМЬИ)</a:t>
            </a:r>
            <a:endParaRPr lang="ru-RU" altLang="ru-RU" sz="11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 rot="16200000">
            <a:off x="5509669" y="3561371"/>
            <a:ext cx="1273563" cy="44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ОХВАТ 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FF0000"/>
                </a:solidFill>
                <a:latin typeface="Averta CY Bold"/>
              </a:rPr>
              <a:t>175 </a:t>
            </a: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ЧЕЛОВЕК</a:t>
            </a:r>
            <a:r>
              <a:rPr lang="ru-RU" altLang="ru-RU" sz="1000" b="1" dirty="0" smtClean="0">
                <a:solidFill>
                  <a:srgbClr val="FF0000"/>
                </a:solidFill>
                <a:latin typeface="Averta CY Bold"/>
              </a:rPr>
              <a:t> 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(</a:t>
            </a:r>
            <a:r>
              <a:rPr lang="ru-RU" altLang="ru-RU" sz="1000" b="1" dirty="0" smtClean="0">
                <a:solidFill>
                  <a:srgbClr val="FF0000"/>
                </a:solidFill>
                <a:latin typeface="Averta CY Bold"/>
              </a:rPr>
              <a:t>35 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СЕМЕЙ)</a:t>
            </a:r>
            <a:endParaRPr lang="ru-RU" altLang="ru-RU" sz="1100" dirty="0">
              <a:solidFill>
                <a:srgbClr val="002060"/>
              </a:solidFill>
              <a:latin typeface="Averta CY Bold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75806"/>
            <a:ext cx="1887619" cy="16590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accent5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3347864" y="2628000"/>
            <a:ext cx="209428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АКЦИЯ «СЧАСТЬЕ БЫТЬ БЕРЕМЕННОЙ»</a:t>
            </a:r>
            <a:endParaRPr lang="ru-RU" altLang="ru-RU" sz="1000" dirty="0">
              <a:solidFill>
                <a:srgbClr val="002060"/>
              </a:solidFill>
              <a:latin typeface="Averta CY Bold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4398"/>
          <a:stretch/>
        </p:blipFill>
        <p:spPr bwMode="auto">
          <a:xfrm>
            <a:off x="6472914" y="843558"/>
            <a:ext cx="1987518" cy="1584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accent5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\\192.168.1.2\bufer\спорт 1\Фото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/>
          <a:stretch/>
        </p:blipFill>
        <p:spPr bwMode="auto">
          <a:xfrm>
            <a:off x="3335580" y="843558"/>
            <a:ext cx="2270533" cy="1455670"/>
          </a:xfrm>
          <a:prstGeom prst="rect">
            <a:avLst/>
          </a:prstGeom>
          <a:noFill/>
          <a:effectLst>
            <a:outerShdw blurRad="63500" sx="102000" sy="102000" algn="ctr" rotWithShape="0">
              <a:schemeClr val="accent5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3491880" y="416344"/>
            <a:ext cx="1956969" cy="41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АКЦИЯ 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«ЗАРЯЖЕН НА ЗДОРОВЬЕ</a:t>
            </a:r>
            <a:r>
              <a:rPr lang="ru-RU" altLang="ru-RU" sz="1000" dirty="0" smtClean="0">
                <a:solidFill>
                  <a:srgbClr val="002060"/>
                </a:solidFill>
                <a:latin typeface="Averta CY Bold"/>
              </a:rPr>
              <a:t>»</a:t>
            </a:r>
            <a:endParaRPr lang="ru-RU" altLang="ru-RU" sz="10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 rot="16200000">
            <a:off x="2374509" y="1393382"/>
            <a:ext cx="122663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ОХВАТ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БОЛЕЕ </a:t>
            </a:r>
            <a:r>
              <a:rPr lang="ru-RU" altLang="ru-RU" sz="1100" b="1" dirty="0" smtClean="0">
                <a:solidFill>
                  <a:srgbClr val="FF0000"/>
                </a:solidFill>
                <a:latin typeface="Averta CY Bold"/>
              </a:rPr>
              <a:t>1500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 ЧЕЛОВЕК</a:t>
            </a:r>
            <a:endParaRPr lang="ru-RU" altLang="ru-RU" sz="1100" dirty="0">
              <a:solidFill>
                <a:srgbClr val="002060"/>
              </a:solidFill>
              <a:latin typeface="Averta CY Bold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/>
          <a:stretch/>
        </p:blipFill>
        <p:spPr bwMode="auto">
          <a:xfrm>
            <a:off x="3203847" y="3053846"/>
            <a:ext cx="2402265" cy="167814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accent5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Заголовок 1"/>
          <p:cNvSpPr txBox="1">
            <a:spLocks/>
          </p:cNvSpPr>
          <p:nvPr/>
        </p:nvSpPr>
        <p:spPr bwMode="auto">
          <a:xfrm>
            <a:off x="6146450" y="2562344"/>
            <a:ext cx="2081855" cy="58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000" b="1" dirty="0" smtClean="0">
                <a:solidFill>
                  <a:srgbClr val="002060"/>
                </a:solidFill>
                <a:latin typeface="Averta CY Bold"/>
              </a:rPr>
              <a:t>КОНКУРС ФОТОГРАФИЙ «СПОРТИВНЫЕ ДИНАСТИИ»</a:t>
            </a:r>
            <a:endParaRPr lang="ru-RU" altLang="ru-RU" sz="10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 bwMode="auto">
          <a:xfrm rot="16200000">
            <a:off x="2309200" y="3739591"/>
            <a:ext cx="1224079" cy="37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ОХВАТ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ru-RU" altLang="ru-RU" sz="1100" b="1" dirty="0" smtClean="0">
                <a:solidFill>
                  <a:srgbClr val="FF0000"/>
                </a:solidFill>
                <a:latin typeface="Averta CY Bold"/>
              </a:rPr>
              <a:t>65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/>
              </a:rPr>
              <a:t> ЧЕЛОВЕК</a:t>
            </a:r>
            <a:endParaRPr lang="ru-RU" altLang="ru-RU" sz="11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41722" y="2283718"/>
            <a:ext cx="2258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verta CY Bold"/>
              </a:rPr>
              <a:t>20 </a:t>
            </a:r>
            <a:r>
              <a:rPr lang="ru-RU" sz="1000" b="1" dirty="0" smtClean="0">
                <a:solidFill>
                  <a:srgbClr val="002060"/>
                </a:solidFill>
                <a:latin typeface="Averta CY Bold"/>
              </a:rPr>
              <a:t>школ, </a:t>
            </a:r>
            <a:r>
              <a:rPr lang="ru-RU" sz="1000" b="1" dirty="0" smtClean="0">
                <a:solidFill>
                  <a:srgbClr val="FF0000"/>
                </a:solidFill>
                <a:latin typeface="Averta CY Bold"/>
              </a:rPr>
              <a:t>15 </a:t>
            </a:r>
            <a:r>
              <a:rPr lang="ru-RU" sz="1000" b="1" dirty="0" smtClean="0">
                <a:solidFill>
                  <a:srgbClr val="002060"/>
                </a:solidFill>
                <a:latin typeface="Averta CY Bold"/>
              </a:rPr>
              <a:t>колледжей и ВУЗов</a:t>
            </a:r>
            <a:endParaRPr lang="ru-RU" sz="1000" b="1" dirty="0">
              <a:solidFill>
                <a:srgbClr val="002060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20879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53724"/>
            <a:ext cx="5112568" cy="496855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97"/>
          <a:stretch/>
        </p:blipFill>
        <p:spPr bwMode="auto">
          <a:xfrm>
            <a:off x="-4" y="0"/>
            <a:ext cx="2646000" cy="51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3" y="123478"/>
            <a:ext cx="2592289" cy="1671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ПРЕДПОЛАГАЕМЫЕ </a:t>
            </a:r>
          </a:p>
          <a:p>
            <a:pPr algn="l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К ПРОВЕДЕНИЮ МЕРОПРИЯТИЯ</a:t>
            </a:r>
            <a:endParaRPr lang="ru-RU" altLang="ru-RU" sz="16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9477" y="4874463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75589" y="4874464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300192" y="4823421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1268744" y="2856345"/>
            <a:ext cx="4788064" cy="93953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60737" y="-3188890"/>
            <a:ext cx="485469" cy="1790664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786798" y="555526"/>
            <a:ext cx="4449698" cy="423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71450">
              <a:buFont typeface="Wingdings" pitchFamily="2" charset="2"/>
              <a:buChar char="§"/>
            </a:pPr>
            <a:r>
              <a:rPr lang="ru-RU" sz="1050" b="1" dirty="0" smtClean="0">
                <a:solidFill>
                  <a:srgbClr val="002060"/>
                </a:solidFill>
                <a:latin typeface="Averta CY Bold"/>
              </a:rPr>
              <a:t>АЛЛЕЯ ПРАВОВОГО ПРОСВЕЩЕНИЯ - </a:t>
            </a:r>
            <a:r>
              <a:rPr lang="ru-RU" sz="1050" b="1" dirty="0" smtClean="0">
                <a:solidFill>
                  <a:srgbClr val="FF0000"/>
                </a:solidFill>
                <a:latin typeface="Averta CY Bold"/>
              </a:rPr>
              <a:t>14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Averta CY Bold"/>
              </a:rPr>
              <a:t>мая</a:t>
            </a:r>
          </a:p>
          <a:p>
            <a:pPr marL="171450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ГОРОДСКОЙ ПАРК КУЛЬТУРЫ И ОТДЫХА (охват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1000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человек)</a:t>
            </a:r>
          </a:p>
          <a:p>
            <a:pPr marL="171450"/>
            <a:r>
              <a:rPr lang="ru-RU" sz="500" dirty="0" smtClean="0">
                <a:solidFill>
                  <a:srgbClr val="002060"/>
                </a:solidFill>
                <a:latin typeface="Averta CY Bold"/>
              </a:rPr>
              <a:t> </a:t>
            </a:r>
          </a:p>
          <a:p>
            <a:pPr marL="171450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АКЦИЯ ПО ВОПРОСАМ ОТВЕТСТВЕННОГО РОДИТЕЛЬСТВА И СЧАСТЛИВОГО ДЕТСТВА </a:t>
            </a:r>
          </a:p>
          <a:p>
            <a:pPr marL="171450"/>
            <a:endParaRPr lang="ru-RU" sz="500" dirty="0" smtClean="0">
              <a:solidFill>
                <a:srgbClr val="002060"/>
              </a:solidFill>
              <a:latin typeface="Averta CY Bold"/>
            </a:endParaRPr>
          </a:p>
          <a:p>
            <a:pPr marL="171450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ОРГАНИЗАТОРЫ: МИБС, ЦЕНТР «ПРОДВИЖЕНИЕ», </a:t>
            </a:r>
          </a:p>
          <a:p>
            <a:pPr marL="171450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СОВЕТ МОЛОДЫХ ЮРИСТОВ</a:t>
            </a:r>
            <a:endParaRPr lang="ru-RU" sz="950" dirty="0">
              <a:solidFill>
                <a:srgbClr val="002060"/>
              </a:solidFill>
              <a:latin typeface="Averta CY Bold"/>
            </a:endParaRPr>
          </a:p>
          <a:p>
            <a:pPr marL="342900" indent="-171450">
              <a:buFont typeface="Wingdings" pitchFamily="2" charset="2"/>
              <a:buChar char="§"/>
            </a:pPr>
            <a:endParaRPr lang="ru-RU" sz="1000" dirty="0" smtClean="0">
              <a:solidFill>
                <a:srgbClr val="002060"/>
              </a:solidFill>
              <a:latin typeface="Averta CY Bold"/>
            </a:endParaRPr>
          </a:p>
          <a:p>
            <a:pPr marL="342900" indent="-171450">
              <a:buFont typeface="Wingdings" pitchFamily="2" charset="2"/>
              <a:buChar char="§"/>
            </a:pPr>
            <a:r>
              <a:rPr lang="ru-RU" sz="1050" b="1" dirty="0" smtClean="0">
                <a:solidFill>
                  <a:srgbClr val="002060"/>
                </a:solidFill>
                <a:latin typeface="Averta CY Bold"/>
              </a:rPr>
              <a:t>МАСТЕР-КЛАСС </a:t>
            </a:r>
            <a:r>
              <a:rPr lang="ru-RU" sz="1050" b="1" dirty="0">
                <a:solidFill>
                  <a:srgbClr val="002060"/>
                </a:solidFill>
                <a:latin typeface="Averta CY Bold"/>
              </a:rPr>
              <a:t>«ПУТЬ ЧЕМПИОНА</a:t>
            </a:r>
            <a:r>
              <a:rPr lang="ru-RU" sz="1050" b="1" dirty="0" smtClean="0">
                <a:solidFill>
                  <a:srgbClr val="002060"/>
                </a:solidFill>
                <a:latin typeface="Averta CY Bold"/>
              </a:rPr>
              <a:t>» -</a:t>
            </a:r>
            <a:r>
              <a:rPr lang="ru-RU" sz="1050" b="1" dirty="0" smtClean="0">
                <a:solidFill>
                  <a:srgbClr val="FF0000"/>
                </a:solidFill>
                <a:latin typeface="Averta CY Bold"/>
              </a:rPr>
              <a:t> 14 </a:t>
            </a:r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мая</a:t>
            </a:r>
          </a:p>
          <a:p>
            <a:pPr marL="171450"/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ПАРК «ДРУЖБЫ»  </a:t>
            </a:r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ДЛЯ МНОГОДЕТНЫХ СЕМЕЙ </a:t>
            </a:r>
          </a:p>
          <a:p>
            <a:pPr marL="171450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С УЧАСТИЕМ ИЗВЕСТНЫХ СПОРТСМЕНОВ </a:t>
            </a:r>
          </a:p>
          <a:p>
            <a:pPr marL="171450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(охват</a:t>
            </a:r>
            <a:r>
              <a:rPr lang="ru-RU" sz="1000" b="1" dirty="0" smtClean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Averta CY Bold"/>
              </a:rPr>
              <a:t>100</a:t>
            </a:r>
            <a:r>
              <a:rPr lang="ru-RU" sz="1000" b="1" dirty="0" smtClean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участников, включая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Averta CY Bold"/>
              </a:rPr>
              <a:t>30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семей)</a:t>
            </a:r>
          </a:p>
          <a:p>
            <a:pPr marL="171450"/>
            <a:endParaRPr lang="ru-RU" sz="1050" b="1" dirty="0" smtClean="0">
              <a:solidFill>
                <a:srgbClr val="002060"/>
              </a:solidFill>
              <a:latin typeface="Averta CY Bold"/>
            </a:endParaRPr>
          </a:p>
          <a:p>
            <a:pPr marL="342900" indent="-171450">
              <a:buFont typeface="Wingdings" pitchFamily="2" charset="2"/>
              <a:buChar char="§"/>
            </a:pPr>
            <a:r>
              <a:rPr lang="ru-RU" sz="1050" b="1" dirty="0" smtClean="0">
                <a:solidFill>
                  <a:srgbClr val="002060"/>
                </a:solidFill>
                <a:latin typeface="Averta CY Bold"/>
              </a:rPr>
              <a:t>МАРАФОН </a:t>
            </a:r>
            <a:r>
              <a:rPr lang="ru-RU" sz="1050" b="1" dirty="0">
                <a:solidFill>
                  <a:srgbClr val="002060"/>
                </a:solidFill>
                <a:latin typeface="Averta CY Bold"/>
              </a:rPr>
              <a:t>ПОЛЕЗНЫХ </a:t>
            </a:r>
            <a:r>
              <a:rPr lang="ru-RU" sz="1050" b="1" dirty="0" smtClean="0">
                <a:solidFill>
                  <a:srgbClr val="002060"/>
                </a:solidFill>
                <a:latin typeface="Averta CY Bold"/>
              </a:rPr>
              <a:t>СОВЕТОВ</a:t>
            </a:r>
          </a:p>
          <a:p>
            <a:pPr marL="182563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АКЦИИ «СЕМЕЙНЫЙ БУМЕРАНГ ДОБРОТЫ» </a:t>
            </a:r>
          </a:p>
          <a:p>
            <a:pPr marL="182563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И «СЕМЬЯ –  ЭТО ИНТЕРЕСНО И ВЕСЕЛО»</a:t>
            </a:r>
          </a:p>
          <a:p>
            <a:pPr marL="182563"/>
            <a:endParaRPr lang="ru-RU" sz="500" dirty="0" smtClean="0">
              <a:solidFill>
                <a:srgbClr val="002060"/>
              </a:solidFill>
              <a:latin typeface="Averta CY Bold"/>
            </a:endParaRPr>
          </a:p>
          <a:p>
            <a:pPr marL="182563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ОБЛАСТНАЯ ЯРМАРКА ЗДОРОВЬЯ </a:t>
            </a:r>
          </a:p>
          <a:p>
            <a:pPr marL="182563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«ЗДОРОВАЯ СЕМЬЯ – ЭТО КРУТО!» </a:t>
            </a:r>
          </a:p>
          <a:p>
            <a:pPr marL="182563"/>
            <a:endParaRPr lang="ru-RU" sz="500" dirty="0" smtClean="0">
              <a:solidFill>
                <a:srgbClr val="002060"/>
              </a:solidFill>
              <a:latin typeface="Averta CY Bold"/>
            </a:endParaRPr>
          </a:p>
          <a:p>
            <a:pPr marL="182563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КОНКУРС СРЕДИ СЕМЕЙ «#МЫВСПОРТЕ»- </a:t>
            </a:r>
            <a:r>
              <a:rPr lang="ru-RU" sz="950" dirty="0" smtClean="0">
                <a:solidFill>
                  <a:srgbClr val="FF0000"/>
                </a:solidFill>
                <a:latin typeface="Averta CY Bold"/>
              </a:rPr>
              <a:t>15-21</a:t>
            </a:r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 мая МСОК «ЮНОСТЬ»</a:t>
            </a:r>
          </a:p>
          <a:p>
            <a:pPr marL="182563"/>
            <a:endParaRPr lang="ru-RU" sz="500" dirty="0" smtClean="0">
              <a:solidFill>
                <a:srgbClr val="002060"/>
              </a:solidFill>
              <a:latin typeface="Averta CY Bold"/>
            </a:endParaRPr>
          </a:p>
          <a:p>
            <a:pPr marL="182563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ТРЕНИНГ «Я И МОЙ РЕБЕНОК» (охват</a:t>
            </a:r>
            <a:r>
              <a:rPr lang="ru-RU" sz="950" b="1" dirty="0" smtClean="0">
                <a:solidFill>
                  <a:srgbClr val="FF0000"/>
                </a:solidFill>
                <a:latin typeface="Averta CY Bold"/>
              </a:rPr>
              <a:t> 40 </a:t>
            </a:r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человек)</a:t>
            </a:r>
          </a:p>
          <a:p>
            <a:pPr marL="342900" indent="-171450">
              <a:buFont typeface="Wingdings" pitchFamily="2" charset="2"/>
              <a:buChar char="§"/>
            </a:pPr>
            <a:r>
              <a:rPr lang="ru-RU" sz="1050" b="1" dirty="0" smtClean="0">
                <a:solidFill>
                  <a:srgbClr val="002060"/>
                </a:solidFill>
                <a:latin typeface="Averta CY Bold"/>
              </a:rPr>
              <a:t>ФЛЕШМОБ </a:t>
            </a:r>
            <a:r>
              <a:rPr lang="ru-RU" sz="1050" b="1" dirty="0">
                <a:solidFill>
                  <a:srgbClr val="002060"/>
                </a:solidFill>
                <a:latin typeface="Averta CY Bold"/>
              </a:rPr>
              <a:t>«#ЯРАСТУВАМУРСКОЙОБЛАСТИ</a:t>
            </a:r>
            <a:r>
              <a:rPr lang="ru-RU" sz="1050" b="1" dirty="0" smtClean="0">
                <a:solidFill>
                  <a:srgbClr val="002060"/>
                </a:solidFill>
                <a:latin typeface="Averta CY Bold"/>
              </a:rPr>
              <a:t>» - </a:t>
            </a:r>
            <a:r>
              <a:rPr lang="ru-RU" sz="1050" b="1" dirty="0" smtClean="0">
                <a:solidFill>
                  <a:srgbClr val="FF0000"/>
                </a:solidFill>
                <a:latin typeface="Averta CY Bold"/>
              </a:rPr>
              <a:t>1 </a:t>
            </a:r>
            <a:r>
              <a:rPr lang="ru-RU" sz="1050" dirty="0" smtClean="0">
                <a:solidFill>
                  <a:srgbClr val="002060"/>
                </a:solidFill>
                <a:latin typeface="Averta CY Bold"/>
              </a:rPr>
              <a:t>июня</a:t>
            </a:r>
          </a:p>
          <a:p>
            <a:pPr marL="171450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РАЗМЕЩЕНИЕ ФОТОГРАФИЙ ДЕТЕЙ И СЕМЕЙ С ВИДАМИ АМУРСКОЙ ОБЛАСТИ ПОД ХЭШ-ТЕГОМ «#ЯРАСТУВАМУРСКОЙОБЛАСТИ» </a:t>
            </a:r>
          </a:p>
          <a:p>
            <a:pPr marL="171450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(охват:</a:t>
            </a:r>
            <a:r>
              <a:rPr lang="ru-RU" sz="1000" b="1" dirty="0" smtClean="0">
                <a:solidFill>
                  <a:srgbClr val="FF0000"/>
                </a:solidFill>
                <a:latin typeface="Averta CY Bold"/>
              </a:rPr>
              <a:t> 21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школа, </a:t>
            </a:r>
            <a:r>
              <a:rPr lang="ru-RU" sz="1000" b="1" dirty="0" smtClean="0">
                <a:solidFill>
                  <a:srgbClr val="FF0000"/>
                </a:solidFill>
                <a:latin typeface="Averta CY Bold"/>
              </a:rPr>
              <a:t>15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колледжей и вузов, </a:t>
            </a:r>
            <a:r>
              <a:rPr lang="ru-RU" sz="1000" b="1" dirty="0" smtClean="0">
                <a:solidFill>
                  <a:srgbClr val="FF0000"/>
                </a:solidFill>
                <a:latin typeface="Averta CY Bold"/>
              </a:rPr>
              <a:t>15 000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публикаций)</a:t>
            </a: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 descr="C:\Users\user\Desktop\реклама моя\МПРИА\ПРЕЗЕНТАЦИИ\2023 ХОПАТЬКО\vkontakte_PNG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11" y="4325330"/>
            <a:ext cx="406660" cy="40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еклама моя\МПРИА\ПРЕЗЕНТАЦИИ\2023 ХОПАТЬКО\png-clipart-computer-icons-scalable-graphics-telegram-logo-blue-ang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2222" r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91" y="3998275"/>
            <a:ext cx="588699" cy="32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C:\Users\User\Desktop\Демогрофическое развитетие\ДОКЛАД\Материалы\СПОРТ фото доклад\Счастье быть беременной\IMG_1732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7236496" y="267495"/>
            <a:ext cx="1800000" cy="9517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0" b="7236"/>
          <a:stretch/>
        </p:blipFill>
        <p:spPr>
          <a:xfrm>
            <a:off x="7236496" y="1322873"/>
            <a:ext cx="1800000" cy="1104861"/>
          </a:xfrm>
          <a:prstGeom prst="rect">
            <a:avLst/>
          </a:prstGeom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</p:spPr>
      </p:pic>
      <p:pic>
        <p:nvPicPr>
          <p:cNvPr id="40" name="Picture 2" descr="D:\Фото\2022\Итоги конкурса Молоя семья\2022-07-08 Молодая семья, молодежный гараж\IMG_1711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 b="5856"/>
          <a:stretch/>
        </p:blipFill>
        <p:spPr bwMode="auto">
          <a:xfrm>
            <a:off x="7236496" y="2538000"/>
            <a:ext cx="1800000" cy="996660"/>
          </a:xfrm>
          <a:prstGeom prst="rect">
            <a:avLst/>
          </a:prstGeom>
          <a:noFill/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extLst/>
        </p:spPr>
      </p:pic>
      <p:pic>
        <p:nvPicPr>
          <p:cNvPr id="41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496" y="3651870"/>
            <a:ext cx="1800000" cy="1199452"/>
          </a:xfrm>
          <a:prstGeom prst="rect">
            <a:avLst/>
          </a:prstGeom>
          <a:noFill/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extLst/>
        </p:spPr>
      </p:pic>
      <p:sp>
        <p:nvSpPr>
          <p:cNvPr id="42" name="Прямоугольник 41"/>
          <p:cNvSpPr/>
          <p:nvPr/>
        </p:nvSpPr>
        <p:spPr>
          <a:xfrm>
            <a:off x="2843808" y="123477"/>
            <a:ext cx="5112568" cy="360041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164997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verta CY Bold"/>
              </a:rPr>
              <a:t> РЕГИОНАЛЬНЫЕ РЕКОМЕНДАЦИИ</a:t>
            </a:r>
            <a:endParaRPr lang="ru-RU" sz="1200" b="1" dirty="0">
              <a:solidFill>
                <a:srgbClr val="002060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9683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97"/>
          <a:stretch/>
        </p:blipFill>
        <p:spPr bwMode="auto">
          <a:xfrm>
            <a:off x="-4" y="0"/>
            <a:ext cx="2646000" cy="51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07503" y="123478"/>
            <a:ext cx="2592289" cy="1671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ПРЕДПОЛАГАЕМЫЕ </a:t>
            </a:r>
          </a:p>
          <a:p>
            <a:pPr algn="l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К ПРОВЕДЕНИЮ МЕРОПРИЯТИЯ</a:t>
            </a:r>
            <a:endParaRPr lang="ru-RU" altLang="ru-RU" sz="16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24200" y="4874463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7380312" y="4874464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40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7104915" y="4823421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2239-13FF-4414-B76D-F6F2E39E3E9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2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2" r="34002"/>
          <a:stretch/>
        </p:blipFill>
        <p:spPr bwMode="auto">
          <a:xfrm>
            <a:off x="8302382" y="0"/>
            <a:ext cx="850063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Номер слайда 37"/>
          <p:cNvSpPr txBox="1">
            <a:spLocks/>
          </p:cNvSpPr>
          <p:nvPr/>
        </p:nvSpPr>
        <p:spPr>
          <a:xfrm>
            <a:off x="7046912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B2239-13FF-4414-B76D-F6F2E39E3E9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036464" y="369392"/>
            <a:ext cx="20162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833999" y="0"/>
            <a:ext cx="4209639" cy="5164038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060000" y="2250033"/>
            <a:ext cx="38162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СЕМЕЙНАЯ ЭРУДИТ-ИГРА </a:t>
            </a:r>
          </a:p>
          <a:p>
            <a:pPr lvl="0" indent="180975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«ЧИТАЮЩИЙ РЕБЕНОК НАЧИНАЕТСЯ </a:t>
            </a:r>
          </a:p>
          <a:p>
            <a:pPr lvl="0" indent="180975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С ПЕЛЕНОК!» </a:t>
            </a:r>
          </a:p>
          <a:p>
            <a:pPr marL="180975" lvl="0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(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13 </a:t>
            </a:r>
            <a:r>
              <a:rPr lang="ru-RU" sz="1000" dirty="0">
                <a:solidFill>
                  <a:srgbClr val="002060"/>
                </a:solidFill>
                <a:latin typeface="Averta CY Bold"/>
              </a:rPr>
              <a:t>мая-онлайн формат, </a:t>
            </a:r>
            <a:endParaRPr lang="ru-RU" sz="1000" dirty="0" smtClean="0">
              <a:solidFill>
                <a:srgbClr val="002060"/>
              </a:solidFill>
              <a:latin typeface="Averta CY Bold"/>
            </a:endParaRPr>
          </a:p>
          <a:p>
            <a:pPr marL="180975" lvl="0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очный-финальный </a:t>
            </a:r>
            <a:r>
              <a:rPr lang="ru-RU" sz="1000" dirty="0">
                <a:solidFill>
                  <a:srgbClr val="002060"/>
                </a:solidFill>
                <a:latin typeface="Averta CY Bold"/>
              </a:rPr>
              <a:t>этап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-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14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мая, </a:t>
            </a:r>
          </a:p>
          <a:p>
            <a:pPr marL="180975" lvl="0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охват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150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человек)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ru-RU" sz="600" dirty="0" smtClean="0">
              <a:solidFill>
                <a:srgbClr val="002060"/>
              </a:solidFill>
              <a:latin typeface="Averta CY Bold"/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ЦИКЛ ЛЕКЦИЙ ДЛЯ ВОСПИТАННИКОВ </a:t>
            </a:r>
          </a:p>
          <a:p>
            <a:pPr marL="180975" lvl="0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ЛЕТНИХ ОЗДОРОВИТЕЛЬНЫХ </a:t>
            </a:r>
          </a:p>
          <a:p>
            <a:pPr marL="180975" lvl="0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ЛАГЕРЕЙ «МОЁ ЗДОРОВЬЕ - МОЁ БУДУЩЕЕ» </a:t>
            </a:r>
          </a:p>
          <a:p>
            <a:pPr marL="180975" lvl="0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(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1 </a:t>
            </a:r>
            <a:r>
              <a:rPr lang="ru-RU" sz="1000" dirty="0" smtClean="0">
                <a:solidFill>
                  <a:schemeClr val="tx2"/>
                </a:solidFill>
                <a:latin typeface="Averta CY Bold"/>
              </a:rPr>
              <a:t>июня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по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15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июля, охват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2500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человек)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ru-RU" sz="600" dirty="0" smtClean="0">
              <a:solidFill>
                <a:srgbClr val="002060"/>
              </a:solidFill>
              <a:latin typeface="Averta CY Bold"/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ФЕСТИВАЛЬ МАТЕРИНСТВА «МАТЬ И ДИТЯ» </a:t>
            </a:r>
          </a:p>
          <a:p>
            <a:pPr marL="180975" lvl="0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(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14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Averta CY Bold"/>
              </a:rPr>
              <a:t>мая, охват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100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человек)</a:t>
            </a:r>
          </a:p>
          <a:p>
            <a:pPr marL="180975" lvl="0"/>
            <a:endParaRPr lang="ru-RU" sz="600" dirty="0" smtClean="0">
              <a:solidFill>
                <a:srgbClr val="002060"/>
              </a:solidFill>
              <a:latin typeface="Averta CY Bold"/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ЯРМАРКИ ЗДОРОВЬЯ (охват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4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школы,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150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человек)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ru-RU" sz="600" dirty="0" smtClean="0">
              <a:solidFill>
                <a:srgbClr val="002060"/>
              </a:solidFill>
              <a:latin typeface="Averta CY Bold"/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КОРПОРАТИВНЫЕ ПРОГРАММЫ ПО УКРЕПЛЕНИЮ ЗДОРОВЬЯ (охват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42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учреждения )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ru-RU" sz="1000" dirty="0">
              <a:solidFill>
                <a:srgbClr val="002060"/>
              </a:solidFill>
              <a:latin typeface="Averta CY Bold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b="11717"/>
          <a:stretch/>
        </p:blipFill>
        <p:spPr>
          <a:xfrm>
            <a:off x="5875209" y="419307"/>
            <a:ext cx="2214584" cy="1155913"/>
          </a:xfrm>
          <a:prstGeom prst="rect">
            <a:avLst/>
          </a:prstGeom>
          <a:effectLst>
            <a:outerShdw blurRad="63500" sx="102000" sy="102000" algn="ctr" rotWithShape="0">
              <a:schemeClr val="accent5">
                <a:lumMod val="50000"/>
                <a:alpha val="40000"/>
              </a:schemeClr>
            </a:outerShdw>
          </a:effectLst>
        </p:spPr>
      </p:pic>
      <p:sp>
        <p:nvSpPr>
          <p:cNvPr id="47" name="Прямоугольник 46"/>
          <p:cNvSpPr/>
          <p:nvPr/>
        </p:nvSpPr>
        <p:spPr>
          <a:xfrm>
            <a:off x="3059832" y="534621"/>
            <a:ext cx="26642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СОСТЯЗАНИЯ </a:t>
            </a:r>
          </a:p>
          <a:p>
            <a:pPr marL="179388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«СЕМЬЯ В СПОРТЕ</a:t>
            </a:r>
            <a:r>
              <a:rPr lang="ru-RU" sz="1000" dirty="0">
                <a:solidFill>
                  <a:srgbClr val="002060"/>
                </a:solidFill>
                <a:latin typeface="Averta CY Bold"/>
              </a:rPr>
              <a:t>» </a:t>
            </a:r>
            <a:endParaRPr lang="ru-RU" sz="1000" dirty="0" smtClean="0">
              <a:solidFill>
                <a:srgbClr val="002060"/>
              </a:solidFill>
              <a:latin typeface="Averta CY Bold"/>
            </a:endParaRPr>
          </a:p>
          <a:p>
            <a:pPr marL="179388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(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20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мая, охват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 100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verta CY Bold"/>
              </a:rPr>
              <a:t>человек в </a:t>
            </a:r>
            <a:r>
              <a:rPr lang="ru-RU" sz="1000" dirty="0" err="1" smtClean="0">
                <a:solidFill>
                  <a:schemeClr val="tx2">
                    <a:lumMod val="75000"/>
                  </a:schemeClr>
                </a:solidFill>
                <a:latin typeface="Averta CY Bold"/>
              </a:rPr>
              <a:t>т.ч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verta CY Bold"/>
              </a:rPr>
              <a:t>. 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7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семей национально-культурных объединений) </a:t>
            </a:r>
            <a:endParaRPr lang="ru-RU" sz="10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59832" y="1381036"/>
            <a:ext cx="26642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ГОРЯЧАЯ ЛИНИЯ ДЛЯ МОЛОДЫХ СЕМЕЙ ПО ПСИХОЛОГИЧЕСКИМ ВОПРОСАМ </a:t>
            </a:r>
          </a:p>
          <a:p>
            <a:pPr marL="180975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(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15-21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мая,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2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специалиста, </a:t>
            </a:r>
          </a:p>
          <a:p>
            <a:pPr marL="180975"/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охват более </a:t>
            </a:r>
            <a:r>
              <a:rPr lang="ru-RU" sz="1000" dirty="0" smtClean="0">
                <a:solidFill>
                  <a:srgbClr val="FF0000"/>
                </a:solidFill>
                <a:latin typeface="Averta CY Bold"/>
              </a:rPr>
              <a:t>40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семей)</a:t>
            </a:r>
            <a:endParaRPr lang="ru-RU" sz="1000" dirty="0">
              <a:solidFill>
                <a:srgbClr val="002060"/>
              </a:solidFill>
              <a:latin typeface="Averta CY 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13136" r="18704" b="3211"/>
          <a:stretch/>
        </p:blipFill>
        <p:spPr>
          <a:xfrm>
            <a:off x="5855202" y="1707654"/>
            <a:ext cx="2243434" cy="1825068"/>
          </a:xfrm>
          <a:prstGeom prst="rect">
            <a:avLst/>
          </a:prstGeom>
          <a:effectLst>
            <a:outerShdw blurRad="63500" sx="102000" sy="102000" algn="ctr" rotWithShape="0">
              <a:schemeClr val="accent5">
                <a:lumMod val="50000"/>
                <a:alpha val="40000"/>
              </a:schemeClr>
            </a:outerShdw>
          </a:effectLst>
        </p:spPr>
      </p:pic>
      <p:sp>
        <p:nvSpPr>
          <p:cNvPr id="50" name="Прямоугольник 49"/>
          <p:cNvSpPr/>
          <p:nvPr/>
        </p:nvSpPr>
        <p:spPr>
          <a:xfrm>
            <a:off x="3022893" y="318597"/>
            <a:ext cx="3168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МЕСТНЫЕ ИНИЦИАТИВЫ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29161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-108519" y="2926273"/>
            <a:ext cx="2911523" cy="180571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verta CY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7165304" y="4110507"/>
            <a:ext cx="6876257" cy="3045300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5743"/>
          <a:stretch/>
        </p:blipFill>
        <p:spPr bwMode="auto">
          <a:xfrm>
            <a:off x="391004" y="3"/>
            <a:ext cx="2412000" cy="27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31490"/>
            <a:ext cx="234530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  <a:latin typeface="TT Norms ExtraBold" pitchFamily="50" charset="-52"/>
              </a:rPr>
              <a:t>ПРОГНОЗИРУЕМЫЕ КРАТКОСРОЧНЫЕ ЭФФЕКТЫ</a:t>
            </a:r>
            <a:endParaRPr lang="ru-RU" sz="1600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9437" y="102512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15549" y="102513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5940152" y="5147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74782"/>
              </p:ext>
            </p:extLst>
          </p:nvPr>
        </p:nvGraphicFramePr>
        <p:xfrm>
          <a:off x="-8461448" y="1134582"/>
          <a:ext cx="6555894" cy="289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7073701" y="4182515"/>
            <a:ext cx="4264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Averta CY Bold"/>
                <a:ea typeface="+mj-ea"/>
                <a:cs typeface="+mj-cs"/>
              </a:rPr>
              <a:t>ДИНАМИКА РОЖДАЕМОСТИ И ОБЩЕЙ СМЕРТНОСТИ, тыс. чел.</a:t>
            </a:r>
            <a:endParaRPr lang="ru-RU" sz="10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-4861048" y="-186774"/>
            <a:ext cx="1488751" cy="1548172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Font typeface="Wingdings 3" pitchFamily="18" charset="2"/>
              <a:buChar char=""/>
            </a:pPr>
            <a:endParaRPr lang="ru-RU" altLang="ru-RU" sz="900" b="1" dirty="0" smtClean="0">
              <a:solidFill>
                <a:srgbClr val="002060"/>
              </a:solidFill>
              <a:latin typeface="Averta CY Bold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Font typeface="Wingdings 3" pitchFamily="18" charset="2"/>
              <a:buChar char=""/>
            </a:pPr>
            <a:endParaRPr lang="ru-RU" altLang="ru-RU" sz="900" b="1" dirty="0">
              <a:solidFill>
                <a:srgbClr val="002060"/>
              </a:solidFill>
              <a:latin typeface="Averta CY Bold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Font typeface="Wingdings 3" pitchFamily="18" charset="2"/>
              <a:buChar char=""/>
            </a:pPr>
            <a:r>
              <a:rPr lang="ru-RU" altLang="ru-RU" sz="900" b="1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2014 г.        - 0,1</a:t>
            </a:r>
          </a:p>
          <a:p>
            <a:pPr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Font typeface="Wingdings 3" pitchFamily="18" charset="2"/>
              <a:buChar char=""/>
            </a:pPr>
            <a:r>
              <a:rPr lang="ru-RU" altLang="ru-RU" sz="900" b="1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2015 г.        - 0,6</a:t>
            </a:r>
          </a:p>
          <a:p>
            <a:pPr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Font typeface="Wingdings 3" pitchFamily="18" charset="2"/>
              <a:buChar char=""/>
            </a:pPr>
            <a:r>
              <a:rPr lang="ru-RU" altLang="ru-RU" sz="900" b="1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2016 г.        - 0.8</a:t>
            </a:r>
          </a:p>
          <a:p>
            <a:pPr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Font typeface="Wingdings 3" pitchFamily="18" charset="2"/>
              <a:buChar char=""/>
            </a:pPr>
            <a:r>
              <a:rPr lang="ru-RU" altLang="ru-RU" sz="900" b="1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2017 г.        - 1,6</a:t>
            </a:r>
          </a:p>
          <a:p>
            <a:pPr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Font typeface="Wingdings 3" pitchFamily="18" charset="2"/>
              <a:buChar char=""/>
            </a:pPr>
            <a:r>
              <a:rPr lang="ru-RU" altLang="ru-RU" sz="900" b="1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2018 г.        - 2,2</a:t>
            </a:r>
          </a:p>
          <a:p>
            <a:pPr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Font typeface="Wingdings 3" pitchFamily="18" charset="2"/>
              <a:buChar char=""/>
            </a:pPr>
            <a:r>
              <a:rPr lang="ru-RU" altLang="ru-RU" sz="900" b="1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2021 г.        - 2,0</a:t>
            </a:r>
          </a:p>
          <a:p>
            <a:pPr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Font typeface="Wingdings 3" pitchFamily="18" charset="2"/>
              <a:buChar char=""/>
            </a:pPr>
            <a:r>
              <a:rPr lang="ru-RU" altLang="ru-RU" sz="900" b="1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РФ </a:t>
            </a:r>
            <a:r>
              <a:rPr lang="ru-RU" altLang="ru-RU" sz="900" b="1" dirty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 </a:t>
            </a:r>
            <a:r>
              <a:rPr lang="ru-RU" altLang="ru-RU" sz="900" b="1" dirty="0" smtClean="0">
                <a:solidFill>
                  <a:srgbClr val="002060"/>
                </a:solidFill>
                <a:latin typeface="Averta CY Bold"/>
                <a:cs typeface="Times New Roman" pitchFamily="18" charset="0"/>
              </a:rPr>
              <a:t>            - 0,9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3372297" y="-1676722"/>
            <a:ext cx="269979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В БЛАГОВЕЩЕНСКЕ ПРОЖИВАЕТ 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29,1% НАСЕЛЕНИЯ ОБЛАСТИ</a:t>
            </a:r>
            <a:r>
              <a:rPr lang="ru-RU" sz="1100" dirty="0" smtClean="0">
                <a:solidFill>
                  <a:srgbClr val="002060"/>
                </a:solidFill>
                <a:latin typeface="Averta CY Bold"/>
              </a:rPr>
              <a:t> </a:t>
            </a:r>
          </a:p>
          <a:p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(224, 9 ТЫС. ЧЕЛ.)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92521" y="-511656"/>
            <a:ext cx="23276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СТИМУЛИРОВАНИЕ ЗДОРОВОГО ОБРАЗА ЖИЗНИ, СОХРАНЕНИЕ И УКРЕПЛЕНИЕ ЗДОРОВЬЯ ДЕТЕЙ И ГРАЖДАН ТРУДОСПОСОБНОГО ВОЗРАСТА 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12401" y="1849791"/>
            <a:ext cx="2160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СНИЖЕНИЕ </a:t>
            </a:r>
          </a:p>
          <a:p>
            <a:pPr algn="r"/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ЗАБОЛЕВАЕМОСТИ, </a:t>
            </a:r>
          </a:p>
          <a:p>
            <a:pPr algn="r"/>
            <a:r>
              <a:rPr lang="ru-RU" sz="900" b="1" dirty="0" smtClean="0">
                <a:solidFill>
                  <a:srgbClr val="FF0000"/>
                </a:solidFill>
                <a:latin typeface="Averta CY Bold"/>
              </a:rPr>
              <a:t>СНИЖЕНИЕ</a:t>
            </a:r>
            <a:r>
              <a:rPr lang="ru-RU" sz="900" b="1" i="1" dirty="0" smtClean="0">
                <a:solidFill>
                  <a:srgbClr val="FF0000"/>
                </a:solidFill>
                <a:latin typeface="Averta CY Bold"/>
              </a:rPr>
              <a:t> </a:t>
            </a:r>
            <a:r>
              <a:rPr lang="ru-RU" sz="900" b="1" dirty="0" smtClean="0">
                <a:solidFill>
                  <a:srgbClr val="FF0000"/>
                </a:solidFill>
                <a:latin typeface="Averta CY Bold"/>
              </a:rPr>
              <a:t>ПОКАЗАТЕЛЯ </a:t>
            </a:r>
          </a:p>
          <a:p>
            <a:pPr algn="r"/>
            <a:r>
              <a:rPr lang="ru-RU" sz="900" b="1" dirty="0" smtClean="0">
                <a:solidFill>
                  <a:srgbClr val="FF0000"/>
                </a:solidFill>
                <a:latin typeface="Averta CY Bold"/>
              </a:rPr>
              <a:t>ОБЩЕЙ СМЕРТНОСТИ</a:t>
            </a:r>
            <a:endParaRPr lang="ru-RU" sz="900" dirty="0">
              <a:solidFill>
                <a:srgbClr val="FF0000"/>
              </a:solidFill>
              <a:latin typeface="Averta CY Bold"/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 rot="5400000">
            <a:off x="10817382" y="-34170"/>
            <a:ext cx="327372" cy="180000"/>
            <a:chOff x="2555640" y="4155926"/>
            <a:chExt cx="720216" cy="396000"/>
          </a:xfrm>
        </p:grpSpPr>
        <p:sp>
          <p:nvSpPr>
            <p:cNvPr id="23" name="Нашивка 22"/>
            <p:cNvSpPr/>
            <p:nvPr/>
          </p:nvSpPr>
          <p:spPr>
            <a:xfrm>
              <a:off x="2843808" y="4155926"/>
              <a:ext cx="432048" cy="396000"/>
            </a:xfrm>
            <a:prstGeom prst="chevron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Нашивка 23"/>
            <p:cNvSpPr/>
            <p:nvPr/>
          </p:nvSpPr>
          <p:spPr>
            <a:xfrm>
              <a:off x="2555640" y="4155926"/>
              <a:ext cx="432048" cy="396000"/>
            </a:xfrm>
            <a:prstGeom prst="chevron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2228267" y="-157296"/>
            <a:ext cx="14887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Averta CY Bold"/>
                <a:ea typeface="+mj-ea"/>
                <a:cs typeface="+mj-cs"/>
              </a:rPr>
              <a:t>УБЫЛЬ НАСЕЛЕНИЯ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1017" y="1461433"/>
            <a:ext cx="2286000" cy="3042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График 1: Эффективность вовлечения в систему занятий физической культурой и спортом</a:t>
            </a:r>
            <a:endParaRPr lang="ru-RU" sz="1000" dirty="0"/>
          </a:p>
          <a:p>
            <a:r>
              <a:rPr lang="ru-RU" sz="1000" b="1" i="1" dirty="0"/>
              <a:t>График 2: Эффективность охвата населения города мероприятиями по формированию приверженности к ЗОЖ</a:t>
            </a:r>
            <a:endParaRPr lang="ru-RU" sz="1000" dirty="0"/>
          </a:p>
          <a:p>
            <a:r>
              <a:rPr lang="ru-RU" sz="1000" b="1" i="1" dirty="0"/>
              <a:t>График 3: Эффективность охвата населения города пропагандой ЗОЖ в ходе культурно-массовых мероприятий.</a:t>
            </a:r>
            <a:endParaRPr lang="ru-RU" sz="1000" dirty="0"/>
          </a:p>
          <a:p>
            <a:r>
              <a:rPr lang="ru-RU" sz="1000" b="1" i="1" dirty="0"/>
              <a:t>График 4: Эффективность внедрения внедрению системы долговременного ухода за гражданами пожилого возраста и инвалидами  и технологии сопровождаемого проживания детей-инвалидов с ментальными нарушениями 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108006" y="411510"/>
            <a:ext cx="2892486" cy="2160241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965295"/>
              </p:ext>
            </p:extLst>
          </p:nvPr>
        </p:nvGraphicFramePr>
        <p:xfrm>
          <a:off x="6072002" y="555528"/>
          <a:ext cx="2928490" cy="20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108006" y="411510"/>
            <a:ext cx="2820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verta CY Bold"/>
              </a:rPr>
              <a:t>ВОВЛЕЧЕНЫ В СИСТЕМУ ЗАНЯТИЙ ФИЗИЧЕСКОЙ КУЛЬТУРОЙ И СПОРТОМ, человек</a:t>
            </a:r>
            <a:endParaRPr lang="ru-RU" sz="800" b="1" dirty="0">
              <a:latin typeface="Averta CY Bold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08006" y="2787774"/>
            <a:ext cx="2892486" cy="2232248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011662" y="2787774"/>
            <a:ext cx="2892486" cy="2232248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867452"/>
              </p:ext>
            </p:extLst>
          </p:nvPr>
        </p:nvGraphicFramePr>
        <p:xfrm>
          <a:off x="3011662" y="2931792"/>
          <a:ext cx="2928490" cy="20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023828" y="2787774"/>
            <a:ext cx="284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verta CY Bold"/>
              </a:rPr>
              <a:t>ОХВАТ ПРОПАГАНДОЙ ЗОЖ В ХОДЕ КУЛЬТУРНО-МАССОВЫХ МЕРОПРИЯТИЙ, человек</a:t>
            </a:r>
            <a:endParaRPr lang="ru-RU" sz="800" b="1" dirty="0">
              <a:latin typeface="Averta CY Bold"/>
            </a:endParaRPr>
          </a:p>
        </p:txBody>
      </p:sp>
      <p:graphicFrame>
        <p:nvGraphicFramePr>
          <p:cNvPr id="4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229097"/>
              </p:ext>
            </p:extLst>
          </p:nvPr>
        </p:nvGraphicFramePr>
        <p:xfrm>
          <a:off x="6108006" y="2879770"/>
          <a:ext cx="2928490" cy="20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108006" y="2787774"/>
            <a:ext cx="289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verta CY Bold"/>
              </a:rPr>
              <a:t>ДЕТЕЙ С ОВЗ, ИНВАЛИДОВ И ПОЖИЛЫХ ЛЮДЕЙ, ОХВАЧЕННЫХ СИСТЕМОЙ ДОЛГОВРЕМЕННОГО УХОДА И СОПРОВОЖДЕНИЯ, человек</a:t>
            </a:r>
            <a:endParaRPr lang="ru-RU" sz="800" b="1" dirty="0">
              <a:latin typeface="Averta CY Bold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23828" y="411510"/>
            <a:ext cx="2892486" cy="2160241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105867"/>
              </p:ext>
            </p:extLst>
          </p:nvPr>
        </p:nvGraphicFramePr>
        <p:xfrm>
          <a:off x="2987824" y="555528"/>
          <a:ext cx="2928490" cy="20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023828" y="411510"/>
            <a:ext cx="2820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verta CY Bold"/>
              </a:rPr>
              <a:t>ОХВАТ ОЗДОРОВИТЕЛЬНЫМИ МЕРОПРИЯТИЯМИ И ПРОПАГАНДОЙ ЗОЖ, человек</a:t>
            </a:r>
            <a:endParaRPr lang="ru-RU" sz="800" b="1" dirty="0">
              <a:latin typeface="Averta CY Bold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16200000">
            <a:off x="-321497" y="3582910"/>
            <a:ext cx="1713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verta CY Bold"/>
              </a:rPr>
              <a:t>НЕ МЕНЕЕ 50% 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verta CY Bold"/>
              </a:rPr>
              <a:t>НАСЕЛЕНИЯ </a:t>
            </a:r>
            <a:endParaRPr lang="ru-RU" sz="1600" b="1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75824" y="3090902"/>
            <a:ext cx="241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verta CY Bold"/>
              </a:rPr>
              <a:t>К 2035 ГОДУ</a:t>
            </a:r>
          </a:p>
          <a:p>
            <a:endParaRPr lang="ru-RU" sz="800" dirty="0" smtClean="0">
              <a:solidFill>
                <a:srgbClr val="002060"/>
              </a:solidFill>
              <a:latin typeface="Averta CY Bold"/>
            </a:endParaRP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    ОХВАЧЕНЫ </a:t>
            </a:r>
          </a:p>
          <a:p>
            <a:r>
              <a:rPr lang="ru-RU" sz="1000" dirty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   ПРОПАГАНДОЙ ЗДОРОВОГО </a:t>
            </a:r>
          </a:p>
          <a:p>
            <a:r>
              <a:rPr lang="ru-RU" sz="1000" dirty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   ОБРАЗА ЖИЗНИ </a:t>
            </a:r>
          </a:p>
          <a:p>
            <a:endParaRPr lang="ru-RU" sz="800" dirty="0" smtClean="0">
              <a:solidFill>
                <a:srgbClr val="002060"/>
              </a:solidFill>
              <a:latin typeface="Averta CY Bold"/>
            </a:endParaRPr>
          </a:p>
          <a:p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    СИСТЕМАТИЧЕСКИ   </a:t>
            </a:r>
          </a:p>
          <a:p>
            <a:r>
              <a:rPr lang="ru-RU" sz="1000" dirty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   ЗАНИМАЮТСЯ</a:t>
            </a:r>
          </a:p>
          <a:p>
            <a:r>
              <a:rPr lang="ru-RU" sz="1000" dirty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   ФИЗИЧЕСКОЙ КУЛЬТУРОЙ И</a:t>
            </a:r>
          </a:p>
          <a:p>
            <a:r>
              <a:rPr lang="ru-RU" sz="1000" dirty="0">
                <a:solidFill>
                  <a:srgbClr val="002060"/>
                </a:solidFill>
                <a:latin typeface="Averta CY Bold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    СПОРТОМ</a:t>
            </a:r>
            <a:endParaRPr lang="ru-RU" sz="10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23074" y="4890194"/>
            <a:ext cx="2133600" cy="273844"/>
          </a:xfrm>
        </p:spPr>
        <p:txBody>
          <a:bodyPr/>
          <a:lstStyle/>
          <a:p>
            <a:fld id="{685B2239-13FF-4414-B76D-F6F2E39E3E9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6906</TotalTime>
  <Words>1157</Words>
  <Application>Microsoft Office PowerPoint</Application>
  <PresentationFormat>Экран (16:9)</PresentationFormat>
  <Paragraphs>321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Хопатько Виктория Андреевна</cp:lastModifiedBy>
  <cp:revision>384</cp:revision>
  <dcterms:created xsi:type="dcterms:W3CDTF">2023-04-19T00:05:03Z</dcterms:created>
  <dcterms:modified xsi:type="dcterms:W3CDTF">2023-04-25T08:46:41Z</dcterms:modified>
</cp:coreProperties>
</file>