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8" r:id="rId3"/>
    <p:sldId id="271" r:id="rId4"/>
    <p:sldId id="272" r:id="rId5"/>
    <p:sldId id="258" r:id="rId6"/>
    <p:sldId id="261" r:id="rId7"/>
    <p:sldId id="259" r:id="rId8"/>
    <p:sldId id="265" r:id="rId9"/>
    <p:sldId id="263" r:id="rId10"/>
    <p:sldId id="260" r:id="rId11"/>
    <p:sldId id="264" r:id="rId12"/>
    <p:sldId id="266" r:id="rId13"/>
    <p:sldId id="267" r:id="rId14"/>
    <p:sldId id="269" r:id="rId15"/>
    <p:sldId id="270" r:id="rId16"/>
  </p:sldIdLst>
  <p:sldSz cx="12801600" cy="9601200" type="A3"/>
  <p:notesSz cx="6858000" cy="9144000"/>
  <p:defaultTextStyle>
    <a:defPPr>
      <a:defRPr lang="ru-RU"/>
    </a:defPPr>
    <a:lvl1pPr marL="0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0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00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00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01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01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01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022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025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254" autoAdjust="0"/>
    <p:restoredTop sz="94524" autoAdjust="0"/>
  </p:normalViewPr>
  <p:slideViewPr>
    <p:cSldViewPr>
      <p:cViewPr>
        <p:scale>
          <a:sx n="75" d="100"/>
          <a:sy n="75" d="100"/>
        </p:scale>
        <p:origin x="-1428" y="-126"/>
      </p:cViewPr>
      <p:guideLst>
        <p:guide orient="horz" pos="3024"/>
        <p:guide pos="403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2" d="100"/>
          <a:sy n="92" d="100"/>
        </p:scale>
        <p:origin x="-3594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D66780-63B6-43B3-AC9A-9C27EAA4A96B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6B0EC6-7B45-4BE6-BB33-F2F966334F5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3982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672ECE-67D8-4D6F-A992-47E29DE2732A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3375A5-BB21-4546-8DCF-1E13E1ECCE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7010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375A5-BB21-4546-8DCF-1E13E1ECCEE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74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3375A5-BB21-4546-8DCF-1E13E1ECCEE9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7975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0160" y="3523275"/>
            <a:ext cx="10241280" cy="3633035"/>
          </a:xfrm>
        </p:spPr>
        <p:txBody>
          <a:bodyPr>
            <a:normAutofit/>
          </a:bodyPr>
          <a:lstStyle>
            <a:lvl1pPr>
              <a:defRPr sz="67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0160" y="7233143"/>
            <a:ext cx="10241280" cy="1602485"/>
          </a:xfrm>
        </p:spPr>
        <p:txBody>
          <a:bodyPr>
            <a:normAutofit/>
          </a:bodyPr>
          <a:lstStyle>
            <a:lvl1pPr marL="0" indent="0" algn="l">
              <a:buNone/>
              <a:defRPr sz="3100">
                <a:solidFill>
                  <a:schemeClr val="tx1"/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932D1-5DF2-4A05-8FA9-4AA0F6D2C580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E1744A7-AA98-4FD0-870F-76C67610138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932D1-5DF2-4A05-8FA9-4AA0F6D2C580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44A7-AA98-4FD0-870F-76C6761013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7761" y="2557392"/>
            <a:ext cx="2089499" cy="627823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96333" y="2557392"/>
            <a:ext cx="7338067" cy="627823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932D1-5DF2-4A05-8FA9-4AA0F6D2C580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44A7-AA98-4FD0-870F-76C6761013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932D1-5DF2-4A05-8FA9-4AA0F6D2C580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44A7-AA98-4FD0-870F-76C6761013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7024602"/>
            <a:ext cx="10241280" cy="1811029"/>
          </a:xfrm>
        </p:spPr>
        <p:txBody>
          <a:bodyPr anchor="t"/>
          <a:lstStyle>
            <a:lvl1pPr algn="l">
              <a:defRPr sz="56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5411137"/>
            <a:ext cx="10241280" cy="1537815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932D1-5DF2-4A05-8FA9-4AA0F6D2C580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44A7-AA98-4FD0-870F-76C6761013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932D1-5DF2-4A05-8FA9-4AA0F6D2C580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44A7-AA98-4FD0-870F-76C67610138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1280160" y="2162602"/>
            <a:ext cx="10241280" cy="161573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1280160" y="3840481"/>
            <a:ext cx="4992624" cy="503102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554419" y="3840482"/>
            <a:ext cx="4992624" cy="50339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2887" y="3840481"/>
            <a:ext cx="4710989" cy="870509"/>
          </a:xfrm>
        </p:spPr>
        <p:txBody>
          <a:bodyPr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39203" y="3840481"/>
            <a:ext cx="4706887" cy="870509"/>
          </a:xfrm>
        </p:spPr>
        <p:txBody>
          <a:bodyPr anchor="b">
            <a:noAutofit/>
          </a:bodyPr>
          <a:lstStyle>
            <a:lvl1pPr marL="0" indent="0">
              <a:buNone/>
              <a:defRPr sz="2800" b="1">
                <a:solidFill>
                  <a:schemeClr val="tx2"/>
                </a:solidFill>
              </a:defRPr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932D1-5DF2-4A05-8FA9-4AA0F6D2C580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44A7-AA98-4FD0-870F-76C67610138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280160" y="2162602"/>
            <a:ext cx="10241280" cy="1615736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80160" y="4736593"/>
            <a:ext cx="4992624" cy="413491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6554419" y="4736593"/>
            <a:ext cx="4992624" cy="413491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932D1-5DF2-4A05-8FA9-4AA0F6D2C580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44A7-AA98-4FD0-870F-76C6761013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932D1-5DF2-4A05-8FA9-4AA0F6D2C580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44A7-AA98-4FD0-870F-76C6761013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2555509"/>
            <a:ext cx="4131311" cy="3042221"/>
          </a:xfrm>
        </p:spPr>
        <p:txBody>
          <a:bodyPr anchor="b">
            <a:normAutofit/>
          </a:bodyPr>
          <a:lstStyle>
            <a:lvl1pPr algn="l">
              <a:defRPr sz="39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30453" y="2557393"/>
            <a:ext cx="5890987" cy="6267260"/>
          </a:xfrm>
        </p:spPr>
        <p:txBody>
          <a:bodyPr anchor="ctr"/>
          <a:lstStyle>
            <a:lvl1pPr>
              <a:defRPr sz="2800"/>
            </a:lvl1pPr>
            <a:lvl2pPr>
              <a:defRPr sz="25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80160" y="5685534"/>
            <a:ext cx="4131311" cy="3143542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932D1-5DF2-4A05-8FA9-4AA0F6D2C580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44A7-AA98-4FD0-870F-76C6761013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0160" y="2560321"/>
            <a:ext cx="4134917" cy="3046781"/>
          </a:xfrm>
        </p:spPr>
        <p:txBody>
          <a:bodyPr anchor="b">
            <a:normAutofit/>
          </a:bodyPr>
          <a:lstStyle>
            <a:lvl1pPr algn="l">
              <a:defRPr sz="39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867400" y="3200400"/>
            <a:ext cx="5654040" cy="469392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80160" y="5683911"/>
            <a:ext cx="4134917" cy="3149194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932D1-5DF2-4A05-8FA9-4AA0F6D2C580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744A7-AA98-4FD0-870F-76C67610138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11809375" y="803331"/>
            <a:ext cx="120731" cy="80124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1997188" y="803331"/>
            <a:ext cx="806501" cy="801242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8016" tIns="64008" rIns="128016" bIns="64008"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80160" y="2162602"/>
            <a:ext cx="10241280" cy="1615736"/>
          </a:xfrm>
          <a:prstGeom prst="rect">
            <a:avLst/>
          </a:prstGeom>
        </p:spPr>
        <p:txBody>
          <a:bodyPr vert="horz" lIns="128016" tIns="64008" rIns="128016" bIns="64008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0160" y="3877767"/>
            <a:ext cx="10241280" cy="4955338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10768" y="768317"/>
            <a:ext cx="1664785" cy="41708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CDF932D1-5DF2-4A05-8FA9-4AA0F6D2C580}" type="datetimeFigureOut">
              <a:rPr lang="ru-RU" smtClean="0"/>
              <a:t>29.01.2021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40183" y="768317"/>
            <a:ext cx="1317684" cy="422453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/>
                </a:solidFill>
              </a:defRPr>
            </a:lvl1pPr>
          </a:lstStyle>
          <a:p>
            <a:fld id="{AE1744A7-AA98-4FD0-870F-76C67610138D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412164" y="1198339"/>
            <a:ext cx="3145085" cy="421718"/>
          </a:xfrm>
          <a:prstGeom prst="rect">
            <a:avLst/>
          </a:prstGeom>
        </p:spPr>
        <p:txBody>
          <a:bodyPr vert="horz" lIns="128016" tIns="0" rIns="128016" bIns="64008" rtlCol="0" anchor="t"/>
          <a:lstStyle>
            <a:lvl1pPr algn="l">
              <a:defRPr sz="14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1280160" rtl="0" eaLnBrk="1" latinLnBrk="0" hangingPunct="1">
        <a:spcBef>
          <a:spcPct val="0"/>
        </a:spcBef>
        <a:buNone/>
        <a:defRPr sz="56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20040" indent="-256032" algn="l" defTabSz="128016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04088" indent="-256032" algn="l" defTabSz="128016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960120" indent="-256032" algn="l" defTabSz="128016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56032" algn="l" defTabSz="128016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56032" algn="l" defTabSz="128016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920240" indent="-256032" algn="l" defTabSz="128016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240280" indent="-256032" algn="l" defTabSz="128016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2560320" indent="-256032" algn="l" defTabSz="128016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indent="-256032" algn="l" defTabSz="128016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tmp"/><Relationship Id="rId3" Type="http://schemas.openxmlformats.org/officeDocument/2006/relationships/image" Target="../media/image21.tmp"/><Relationship Id="rId7" Type="http://schemas.openxmlformats.org/officeDocument/2006/relationships/image" Target="../media/image25.tmp"/><Relationship Id="rId2" Type="http://schemas.openxmlformats.org/officeDocument/2006/relationships/image" Target="../media/image20.tmp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tmp"/><Relationship Id="rId5" Type="http://schemas.openxmlformats.org/officeDocument/2006/relationships/image" Target="../media/image23.tmp"/><Relationship Id="rId4" Type="http://schemas.openxmlformats.org/officeDocument/2006/relationships/image" Target="../media/image22.tm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mp"/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tmp"/><Relationship Id="rId4" Type="http://schemas.openxmlformats.org/officeDocument/2006/relationships/image" Target="../media/image29.tm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25598" y="3792488"/>
            <a:ext cx="10665256" cy="279495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«Реконструкция </a:t>
            </a:r>
            <a:br>
              <a:rPr lang="ru-RU" dirty="0" smtClean="0"/>
            </a:br>
            <a:r>
              <a:rPr lang="ru-RU" dirty="0" smtClean="0"/>
              <a:t>ГАУ </a:t>
            </a:r>
            <a:r>
              <a:rPr lang="ru-RU" dirty="0"/>
              <a:t>ДОЛ «Колосок», </a:t>
            </a:r>
            <a:br>
              <a:rPr lang="ru-RU" dirty="0"/>
            </a:br>
            <a:r>
              <a:rPr lang="ru-RU" dirty="0"/>
              <a:t>г. Благовещенск, п. </a:t>
            </a:r>
            <a:r>
              <a:rPr lang="ru-RU" dirty="0" smtClean="0"/>
              <a:t>Мухинка»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66440" y="7464896"/>
            <a:ext cx="10241280" cy="1311873"/>
          </a:xfrm>
        </p:spPr>
        <p:txBody>
          <a:bodyPr/>
          <a:lstStyle/>
          <a:p>
            <a:r>
              <a:rPr lang="ru-RU" dirty="0" smtClean="0"/>
              <a:t>ООО «Хабаровскремпроект»</a:t>
            </a:r>
          </a:p>
          <a:p>
            <a:r>
              <a:rPr lang="ru-RU" dirty="0" smtClean="0"/>
              <a:t>Хабаровск 2020 год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625678" y="912168"/>
            <a:ext cx="98650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Arial Black" pitchFamily="34" charset="0"/>
              </a:rPr>
              <a:t>Общественные обсуждения материалов по оценке воздействий на окружающую среду намечаемой хозяйственной и иной деятельности, являющихся объектом экологической экспертизы, выполненных в составе проектной документации по объекту:</a:t>
            </a:r>
            <a:endParaRPr lang="ru-RU" sz="28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06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68152" y="120083"/>
            <a:ext cx="11521440" cy="599683"/>
          </a:xfrm>
        </p:spPr>
        <p:txBody>
          <a:bodyPr>
            <a:noAutofit/>
          </a:bodyPr>
          <a:lstStyle/>
          <a:p>
            <a:r>
              <a:rPr lang="ru-RU" sz="2800" b="1" dirty="0"/>
              <a:t>«Культурно-досуговый комплекс на 200 мест»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32849" y="912168"/>
            <a:ext cx="5760640" cy="4293471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indent="352425" algn="just"/>
            <a:r>
              <a:rPr lang="ru-RU" sz="1300" b="1" dirty="0">
                <a:latin typeface="Arial" pitchFamily="34" charset="0"/>
                <a:cs typeface="Arial" pitchFamily="34" charset="0"/>
              </a:rPr>
              <a:t>Проектируемое здание – «Культурно-досуговый комплекс на 200 мест».</a:t>
            </a:r>
          </a:p>
          <a:p>
            <a:pPr indent="352425" algn="just"/>
            <a:r>
              <a:rPr lang="ru-RU" sz="1300" b="1" dirty="0">
                <a:latin typeface="Arial" pitchFamily="34" charset="0"/>
                <a:cs typeface="Arial" pitchFamily="34" charset="0"/>
              </a:rPr>
              <a:t>Культурно-досуговый комплекс на 200 мест – здание общественного назначения, размещается в г. Благовещенск,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         п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. </a:t>
            </a:r>
            <a:r>
              <a:rPr lang="ru-RU" sz="1300" b="1" dirty="0" err="1">
                <a:latin typeface="Arial" pitchFamily="34" charset="0"/>
                <a:cs typeface="Arial" pitchFamily="34" charset="0"/>
              </a:rPr>
              <a:t>Мухинка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, ГАУ ДОЛ «Колосок».</a:t>
            </a:r>
          </a:p>
          <a:p>
            <a:pPr indent="352425" algn="just"/>
            <a:r>
              <a:rPr lang="ru-RU" sz="1300" b="1" dirty="0">
                <a:latin typeface="Arial" pitchFamily="34" charset="0"/>
                <a:cs typeface="Arial" pitchFamily="34" charset="0"/>
              </a:rPr>
              <a:t>Проектируемое здание – двухэтажное, отдельно стоящее.</a:t>
            </a:r>
          </a:p>
          <a:p>
            <a:pPr indent="352425" algn="just"/>
            <a:r>
              <a:rPr lang="ru-RU" sz="1300" b="1" dirty="0">
                <a:latin typeface="Arial" pitchFamily="34" charset="0"/>
                <a:cs typeface="Arial" pitchFamily="34" charset="0"/>
              </a:rPr>
              <a:t>В соответствии с СП 118.13330.2012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«Общественные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здания и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сооружения» проектируемый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объект по функционально-типологическим группам относится к перечню А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«Здания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объектов, обслуживающих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население».</a:t>
            </a:r>
            <a:endParaRPr lang="ru-RU" sz="1300" b="1" dirty="0">
              <a:latin typeface="Arial" pitchFamily="34" charset="0"/>
              <a:cs typeface="Arial" pitchFamily="34" charset="0"/>
            </a:endParaRPr>
          </a:p>
          <a:p>
            <a:pPr indent="352425" algn="just"/>
            <a:r>
              <a:rPr lang="ru-RU" sz="1300" b="1" dirty="0">
                <a:latin typeface="Arial" pitchFamily="34" charset="0"/>
                <a:cs typeface="Arial" pitchFamily="34" charset="0"/>
              </a:rPr>
              <a:t>Культурно-досуговый комплекс на 200 мест включает в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себя: концертный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зал, шахматный клуб, творческие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студии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(новое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строительство).</a:t>
            </a:r>
          </a:p>
          <a:p>
            <a:pPr indent="352425" algn="just"/>
            <a:r>
              <a:rPr lang="ru-RU" sz="1300" b="1" dirty="0">
                <a:latin typeface="Arial" pitchFamily="34" charset="0"/>
                <a:cs typeface="Arial" pitchFamily="34" charset="0"/>
              </a:rPr>
              <a:t>Зрительный зал на 200 посадочных мест предназначен для проведения лекций, собраний, концертов, театральных представлений и других массовых мероприятий.</a:t>
            </a:r>
          </a:p>
          <a:p>
            <a:pPr indent="352425" algn="just"/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Здание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оборудовано системами отопления, приточно-вытяжной вентиляцией, кондиционированием, хозяйственно-питьевым и противопожарным водоснабжением и канализацией, электроснабжением, системой связи, пожарной и охранной сигнализацией.</a:t>
            </a:r>
          </a:p>
        </p:txBody>
      </p:sp>
      <p:pic>
        <p:nvPicPr>
          <p:cNvPr id="3074" name="Picture 2" descr="F:\Работа\_2020\ДОЛ Колосок\_Слушанья\КДЦ\1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61" y="1056185"/>
            <a:ext cx="6017420" cy="33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F:\Работа\_2020\ДОЛ Колосок\_Слушанья\КДЦ\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62" y="5016626"/>
            <a:ext cx="6042557" cy="339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F:\Работа\_2020\ДОЛ Колосок\_Слушанья\КДЦ\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863" y="5262064"/>
            <a:ext cx="5616625" cy="3158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086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F:\Работа\_2020\ДОЛ Колосок\_Слушанья\КДЦ 1 этаж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37" y="2064297"/>
            <a:ext cx="11439455" cy="6154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6699" y="1272209"/>
            <a:ext cx="11521440" cy="599683"/>
          </a:xfrm>
          <a:prstGeom prst="rect">
            <a:avLst/>
          </a:prstGeom>
        </p:spPr>
        <p:txBody>
          <a:bodyPr>
            <a:noAutofit/>
          </a:bodyPr>
          <a:lstStyle>
            <a:lvl1pPr algn="l" defTabSz="1280160" rtl="0" eaLnBrk="1" latinLnBrk="0" hangingPunct="1">
              <a:spcBef>
                <a:spcPct val="0"/>
              </a:spcBef>
              <a:buNone/>
              <a:defRPr sz="5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/>
              <a:t>План первого этажа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321745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6699" y="1272209"/>
            <a:ext cx="11521440" cy="599683"/>
          </a:xfrm>
          <a:prstGeom prst="rect">
            <a:avLst/>
          </a:prstGeom>
        </p:spPr>
        <p:txBody>
          <a:bodyPr>
            <a:noAutofit/>
          </a:bodyPr>
          <a:lstStyle>
            <a:lvl1pPr algn="l" defTabSz="1280160" rtl="0" eaLnBrk="1" latinLnBrk="0" hangingPunct="1">
              <a:spcBef>
                <a:spcPct val="0"/>
              </a:spcBef>
              <a:buNone/>
              <a:defRPr sz="5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/>
              <a:t>План второго этажа</a:t>
            </a:r>
            <a:endParaRPr lang="ru-RU" sz="2000" b="1" dirty="0"/>
          </a:p>
        </p:txBody>
      </p:sp>
      <p:pic>
        <p:nvPicPr>
          <p:cNvPr id="6146" name="Picture 2" descr="F:\Работа\_2020\ДОЛ Колосок\_Слушанья\КДЦ 2 этаж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699" y="2202506"/>
            <a:ext cx="11941052" cy="55146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0229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568152" y="120083"/>
            <a:ext cx="11521440" cy="599683"/>
          </a:xfrm>
          <a:prstGeom prst="rect">
            <a:avLst/>
          </a:prstGeom>
        </p:spPr>
        <p:txBody>
          <a:bodyPr>
            <a:noAutofit/>
          </a:bodyPr>
          <a:lstStyle>
            <a:lvl1pPr algn="l" defTabSz="1280160" rtl="0" eaLnBrk="1" latinLnBrk="0" hangingPunct="1">
              <a:spcBef>
                <a:spcPct val="0"/>
              </a:spcBef>
              <a:buNone/>
              <a:defRPr sz="5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 dirty="0"/>
              <a:t>«Автоматизированная модульная котельная установка на тяжелом жидком топливе (мазут) мощностью 2600 кВт (</a:t>
            </a:r>
            <a:r>
              <a:rPr lang="ru-RU" sz="2800" b="1" dirty="0" smtClean="0"/>
              <a:t>далее – </a:t>
            </a:r>
            <a:r>
              <a:rPr lang="ru-RU" sz="2800" b="1" dirty="0"/>
              <a:t>АМКУ-2600 М)» 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860" y="1704256"/>
            <a:ext cx="5076825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53" y="5016624"/>
            <a:ext cx="5067531" cy="3798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896744" y="1704256"/>
            <a:ext cx="676875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Геометрические размеры АМКУ-2300 М, мм 9500 х 9900, высота сооружения: 3300</a:t>
            </a: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Масса общая не более, тонн АМКУ-2600 М – 80 тонн.</a:t>
            </a: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Режим работы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круглогодичный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, круглосуточный</a:t>
            </a: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Тепловая мощность системы отопления, кВт 2600</a:t>
            </a: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Тепловая мощность системы ГВС, кВт 1000</a:t>
            </a: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Макс. давление на вводе газопровода в котельную, </a:t>
            </a:r>
            <a:r>
              <a:rPr lang="ru-RU" sz="1200" b="1" dirty="0" err="1">
                <a:latin typeface="Arial" pitchFamily="34" charset="0"/>
                <a:cs typeface="Arial" pitchFamily="34" charset="0"/>
              </a:rPr>
              <a:t>bar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Мин. давление на вводе газопровода в котельную, </a:t>
            </a:r>
            <a:r>
              <a:rPr lang="ru-RU" sz="1200" b="1" dirty="0" err="1">
                <a:latin typeface="Arial" pitchFamily="34" charset="0"/>
                <a:cs typeface="Arial" pitchFamily="34" charset="0"/>
              </a:rPr>
              <a:t>bar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Расчетная электрическая нагрузка, кВт 87</a:t>
            </a: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Максимальный расход природного газа, м3/час</a:t>
            </a: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Максимальный расход мазута, кг3/час 230</a:t>
            </a: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Сейсмичность района, баллы 9</a:t>
            </a: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Абсолютная максимальная/минимальная температура воздуха, гр. С. +38 / -60</a:t>
            </a: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Функциональные характеристики:</a:t>
            </a: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АМКУ-2300 М обеспечивает эксплуатацию без постоянного присутствия персонала, в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том числе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:</a:t>
            </a: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- погодозависимое (автоматическое) управление котлами и температурным режимом в сети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отопления;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- автоматическое поддержание температуры в сети горячего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водоснабжения;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- автоматическое поддержание температуры в модулях не ниже +5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°С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и не выше +40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°С;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- автоматическую подпитку котлового и сетевого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контуров;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- представление и хранение информации, сигнализацию и управление посредством тактильной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панели;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- контроль, управление, противоаварийные защиты и блокировки технологического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оборудования;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- диспетчеризацию посредством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GSM-связи;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- коммерческий учёт: топлива, эл. энергии, холодной воды, тепловой энергии.</a:t>
            </a: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Дизель-генераторная установка DE550E0, номинальной мощностью 400 кВт, в контейнерном исполнении с распределительным щитом (РЩ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).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  <a:p>
            <a:pPr indent="352425" algn="just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Режим эксплуатации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установки: резервный источник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электроснабжения (суммарная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наработка за год эксплуатации, не превышает 500 моточасов).</a:t>
            </a: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Тип топлива: дизельное топливо по ГОСТ 305-82 и в соответствии с сезоном.</a:t>
            </a:r>
          </a:p>
        </p:txBody>
      </p:sp>
    </p:spTree>
    <p:extLst>
      <p:ext uri="{BB962C8B-B14F-4D97-AF65-F5344CB8AC3E}">
        <p14:creationId xmlns:p14="http://schemas.microsoft.com/office/powerpoint/2010/main" val="4024886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65859" y="5520680"/>
            <a:ext cx="5184576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Участок, на котором располагается объект «Реконструкция ГАУ ДОЛ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«Колосок»,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Благоустройство территории (7 очередь)» (шифр объекта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– 719.152.19.000-ПЗУ.БТ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) находится в 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                      г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. Благовещенск, п.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Мухинка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.</a:t>
            </a: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Участки  восстановления благоустройства находятся на территории детского оздоровительного лагеря «Колосок»: дорога-спуск до ЦВПОД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«Вега»,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участок возле корпусов 1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; 2; 3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и администрации, бетонная лестница.</a:t>
            </a:r>
          </a:p>
          <a:p>
            <a:pPr indent="352425" algn="just"/>
            <a:r>
              <a:rPr lang="ru-RU" sz="1200" b="1" dirty="0">
                <a:latin typeface="Arial" pitchFamily="34" charset="0"/>
                <a:cs typeface="Arial" pitchFamily="34" charset="0"/>
              </a:rPr>
              <a:t>Рельеф территории уположенный, с уклоном в восточную сторону, с перепадом высот по участку 27 м. Через площадки проходят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существующие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сети, подлежащие переносу. Вдоль территории произрастают деревья.</a:t>
            </a:r>
          </a:p>
          <a:p>
            <a:pPr indent="352425" algn="just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На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территории проектируемого восстановления благоустройства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планируются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работы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:</a:t>
            </a:r>
          </a:p>
          <a:p>
            <a:pPr indent="352425" algn="just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- восстановление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благоустройства дороги-спуска до ЦВПОД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«Вега»;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  <a:p>
            <a:pPr indent="352425" algn="just"/>
            <a:r>
              <a:rPr lang="ru-RU" sz="1200" b="1" dirty="0" smtClean="0">
                <a:latin typeface="Arial" pitchFamily="34" charset="0"/>
                <a:cs typeface="Arial" pitchFamily="34" charset="0"/>
              </a:rPr>
              <a:t>- восстановление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благоустройства возле корпусов 1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; 2; 3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и </a:t>
            </a:r>
            <a:r>
              <a:rPr lang="ru-RU" sz="1200" b="1" dirty="0" smtClean="0">
                <a:latin typeface="Arial" pitchFamily="34" charset="0"/>
                <a:cs typeface="Arial" pitchFamily="34" charset="0"/>
              </a:rPr>
              <a:t>администрации, восстановление </a:t>
            </a:r>
            <a:r>
              <a:rPr lang="ru-RU" sz="1200" b="1" dirty="0">
                <a:latin typeface="Arial" pitchFamily="34" charset="0"/>
                <a:cs typeface="Arial" pitchFamily="34" charset="0"/>
              </a:rPr>
              <a:t>благоустройства бетонной лестницы.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160440" y="91318"/>
            <a:ext cx="6048672" cy="599683"/>
          </a:xfrm>
          <a:prstGeom prst="rect">
            <a:avLst/>
          </a:prstGeom>
        </p:spPr>
        <p:txBody>
          <a:bodyPr>
            <a:noAutofit/>
          </a:bodyPr>
          <a:lstStyle>
            <a:lvl1pPr algn="l" defTabSz="1280160" rtl="0" eaLnBrk="1" latinLnBrk="0" hangingPunct="1">
              <a:spcBef>
                <a:spcPct val="0"/>
              </a:spcBef>
              <a:buNone/>
              <a:defRPr sz="5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 dirty="0" smtClean="0"/>
              <a:t>«Благоустройство территории»  </a:t>
            </a:r>
            <a:endParaRPr lang="ru-RU" sz="2800" b="1" dirty="0"/>
          </a:p>
        </p:txBody>
      </p:sp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92" y="691001"/>
            <a:ext cx="5063283" cy="3974469"/>
          </a:xfrm>
          <a:prstGeom prst="rect">
            <a:avLst/>
          </a:prstGeom>
        </p:spPr>
      </p:pic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584" y="691001"/>
            <a:ext cx="2662331" cy="1021168"/>
          </a:xfrm>
          <a:prstGeom prst="rect">
            <a:avLst/>
          </a:prstGeom>
        </p:spPr>
      </p:pic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190" y="4944616"/>
            <a:ext cx="2791930" cy="4526597"/>
          </a:xfrm>
          <a:prstGeom prst="rect">
            <a:avLst/>
          </a:prstGeom>
        </p:spPr>
      </p:pic>
      <p:pic>
        <p:nvPicPr>
          <p:cNvPr id="8" name="Рисунок 7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66" y="4944617"/>
            <a:ext cx="1877389" cy="864096"/>
          </a:xfrm>
          <a:prstGeom prst="rect">
            <a:avLst/>
          </a:prstGeom>
        </p:spPr>
      </p:pic>
      <p:pic>
        <p:nvPicPr>
          <p:cNvPr id="9" name="Рисунок 8" descr="Вырезка экрана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5293" y="642143"/>
            <a:ext cx="3547225" cy="8046653"/>
          </a:xfrm>
          <a:prstGeom prst="rect">
            <a:avLst/>
          </a:prstGeom>
        </p:spPr>
      </p:pic>
      <p:pic>
        <p:nvPicPr>
          <p:cNvPr id="10" name="Рисунок 9" descr="Вырезка экрана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0678" y="1848272"/>
            <a:ext cx="2879565" cy="1253233"/>
          </a:xfrm>
          <a:prstGeom prst="rect">
            <a:avLst/>
          </a:prstGeom>
        </p:spPr>
      </p:pic>
      <p:pic>
        <p:nvPicPr>
          <p:cNvPr id="11" name="Рисунок 10" descr="Вырезка экрана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4390" y="1879841"/>
            <a:ext cx="1127206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0998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720280" y="192088"/>
            <a:ext cx="10081120" cy="599683"/>
          </a:xfrm>
          <a:prstGeom prst="rect">
            <a:avLst/>
          </a:prstGeom>
        </p:spPr>
        <p:txBody>
          <a:bodyPr>
            <a:noAutofit/>
          </a:bodyPr>
          <a:lstStyle>
            <a:lvl1pPr algn="l" defTabSz="1280160" rtl="0" eaLnBrk="1" latinLnBrk="0" hangingPunct="1">
              <a:spcBef>
                <a:spcPct val="0"/>
              </a:spcBef>
              <a:buNone/>
              <a:defRPr sz="5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2800" b="1" dirty="0" smtClean="0"/>
              <a:t>«Разведочно-эксплуатационная скважина на воду»  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4750581" y="984176"/>
            <a:ext cx="705678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2425" algn="just"/>
            <a:r>
              <a:rPr lang="ru-RU" sz="1200" dirty="0" smtClean="0">
                <a:latin typeface="Arial" pitchFamily="34" charset="0"/>
                <a:cs typeface="Arial" pitchFamily="34" charset="0"/>
              </a:rPr>
              <a:t>Строительство разведочно-эксплуатационной скважины будет выполняться в рамках проектируемого объекта: «Реконструкция ГАУ ДОЛ «Колосок», г. Благовещенск, п. Мухинка» на основании п. 4.1.3. Статьи 4 условий пользования недрами к лицензии БЛГ 02247 ВЭ. </a:t>
            </a:r>
          </a:p>
          <a:p>
            <a:pPr indent="352425" algn="just"/>
            <a:r>
              <a:rPr lang="ru-RU" sz="1200" dirty="0" smtClean="0">
                <a:latin typeface="Arial" pitchFamily="34" charset="0"/>
                <a:cs typeface="Arial" pitchFamily="34" charset="0"/>
              </a:rPr>
              <a:t>Заявленная потребность в воде в соответствии с Техническим заданием:</a:t>
            </a:r>
          </a:p>
          <a:p>
            <a:pPr indent="352425" algn="just"/>
            <a:r>
              <a:rPr lang="ru-RU" sz="1200" dirty="0" smtClean="0">
                <a:latin typeface="Arial" pitchFamily="34" charset="0"/>
                <a:cs typeface="Arial" pitchFamily="34" charset="0"/>
              </a:rPr>
              <a:t>- на питьевое и хозяйственно-бытовое водоснабжение вновь строящихся и реконструируемых объектов – 21 м3/сутки; </a:t>
            </a:r>
          </a:p>
          <a:p>
            <a:pPr indent="352425" algn="just"/>
            <a:r>
              <a:rPr lang="ru-RU" sz="1200" dirty="0" smtClean="0">
                <a:latin typeface="Arial" pitchFamily="34" charset="0"/>
                <a:cs typeface="Arial" pitchFamily="34" charset="0"/>
              </a:rPr>
              <a:t>- на восполнение противопожарного запаса – 225 м3 в течение 72 часов. Объем воды, необходимый на нужды пожаротушения, приведенный к равномерному в течение года, составит 0,6 м3/сутки. </a:t>
            </a:r>
          </a:p>
          <a:p>
            <a:pPr indent="352425" algn="just"/>
            <a:r>
              <a:rPr lang="ru-RU" sz="1200" dirty="0">
                <a:latin typeface="Arial" pitchFamily="34" charset="0"/>
                <a:cs typeface="Arial" pitchFamily="34" charset="0"/>
              </a:rPr>
              <a:t>В связи с тем, что скважина проектируется в существующей границе строгого режима ЗСО действующей скважины №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2246,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необходимо предусмотреть возможность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водообеспечения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и существующей водопотребности лагеря в объеме – 18,1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м3/сутки.</a:t>
            </a:r>
          </a:p>
          <a:p>
            <a:pPr indent="352425" algn="just"/>
            <a:r>
              <a:rPr lang="ru-RU" sz="1200" dirty="0">
                <a:latin typeface="Arial" pitchFamily="34" charset="0"/>
                <a:cs typeface="Arial" pitchFamily="34" charset="0"/>
              </a:rPr>
              <a:t>Среднесуточная расчетная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водопотребность составит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: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21+0,6+18,1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~ 40 м3/сутки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.</a:t>
            </a:r>
          </a:p>
          <a:p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6378" y="3936504"/>
            <a:ext cx="3987069" cy="5105743"/>
          </a:xfrm>
          <a:prstGeom prst="rect">
            <a:avLst/>
          </a:prstGeom>
        </p:spPr>
      </p:pic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632" y="4798552"/>
            <a:ext cx="3202265" cy="4216017"/>
          </a:xfrm>
          <a:prstGeom prst="rect">
            <a:avLst/>
          </a:prstGeom>
        </p:spPr>
      </p:pic>
      <p:pic>
        <p:nvPicPr>
          <p:cNvPr id="6" name="Рисунок 5" descr="Вырезка экрана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176" y="1560240"/>
            <a:ext cx="3810024" cy="3105545"/>
          </a:xfrm>
          <a:prstGeom prst="rect">
            <a:avLst/>
          </a:prstGeom>
        </p:spPr>
      </p:pic>
      <p:pic>
        <p:nvPicPr>
          <p:cNvPr id="7" name="Рисунок 6" descr="Вырезка экрана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908" y="5088632"/>
            <a:ext cx="3816424" cy="3822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23198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495490" y="264139"/>
            <a:ext cx="3744416" cy="512609"/>
          </a:xfrm>
          <a:prstGeom prst="rect">
            <a:avLst/>
          </a:prstGeom>
        </p:spPr>
        <p:txBody>
          <a:bodyPr>
            <a:noAutofit/>
          </a:bodyPr>
          <a:lstStyle>
            <a:lvl1pPr algn="l" defTabSz="1280160" rtl="0" eaLnBrk="1" latinLnBrk="0" hangingPunct="1">
              <a:spcBef>
                <a:spcPct val="0"/>
              </a:spcBef>
              <a:buNone/>
              <a:defRPr sz="5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800" b="1" dirty="0" smtClean="0"/>
              <a:t>Генеральный план</a:t>
            </a:r>
            <a:endParaRPr lang="ru-RU" sz="2800" b="1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568" y="5232648"/>
            <a:ext cx="4176464" cy="4210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1152624" y="4815442"/>
            <a:ext cx="3672408" cy="372735"/>
          </a:xfrm>
          <a:prstGeom prst="rect">
            <a:avLst/>
          </a:prstGeom>
        </p:spPr>
        <p:txBody>
          <a:bodyPr>
            <a:noAutofit/>
          </a:bodyPr>
          <a:lstStyle>
            <a:lvl1pPr algn="l" defTabSz="1280160" rtl="0" eaLnBrk="1" latinLnBrk="0" hangingPunct="1">
              <a:spcBef>
                <a:spcPct val="0"/>
              </a:spcBef>
              <a:buNone/>
              <a:defRPr sz="5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/>
              <a:t>Ситуационная схема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44016" y="435901"/>
            <a:ext cx="5536704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 algn="just"/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Объект: «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Реконструкция ГАУ ДОЛ «Колосок»,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                         г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. Благовещенск, п.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Мухинка».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Участок проектирования объекта «Реконструкция ГАУ ДОЛ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«Колосок»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расположен в районе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        п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. Мухинка, Амурской области.</a:t>
            </a:r>
          </a:p>
          <a:p>
            <a:pPr indent="355600" algn="just"/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Для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строительства и дальнейшего использования выделено 2 земельных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участка: с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кадастровым номером 28:01:080001:67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площадью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6,2423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га,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а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также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с кадастровым номером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28:01:080001:311 площадью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0,1864 га.</a:t>
            </a:r>
          </a:p>
          <a:p>
            <a:pPr indent="355600" algn="just"/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Земельные участки расположены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в границах государственного природного заказника регионального значения «Благовещенский». Проектируемое здание относится к основным видам разрешенного использования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земельных участков.</a:t>
            </a:r>
            <a:endParaRPr lang="ru-RU" sz="1300" b="1" dirty="0">
              <a:latin typeface="Arial" pitchFamily="34" charset="0"/>
              <a:cs typeface="Arial" pitchFamily="34" charset="0"/>
            </a:endParaRPr>
          </a:p>
          <a:p>
            <a:pPr indent="355600" algn="just"/>
            <a:r>
              <a:rPr lang="ru-RU" sz="1300" b="1" dirty="0">
                <a:latin typeface="Arial" pitchFamily="34" charset="0"/>
                <a:cs typeface="Arial" pitchFamily="34" charset="0"/>
              </a:rPr>
              <a:t>В рамках проекта реконструкции в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границах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существующего детского лагеря «Колосок» были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запроектированы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следующие объекты: Пристройка к центру выявления и поддержки одаренных детей, физкультурно-оздоровительный комплекс,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культурно-досуговый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комплекс на 200 мест. </a:t>
            </a:r>
            <a:r>
              <a:rPr lang="ru-RU" sz="1300" b="1" dirty="0" smtClean="0">
                <a:latin typeface="Arial" pitchFamily="34" charset="0"/>
                <a:cs typeface="Arial" pitchFamily="34" charset="0"/>
              </a:rPr>
              <a:t>Также 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выполнен демонтаж старой и установка новой </a:t>
            </a:r>
            <a:r>
              <a:rPr lang="ru-RU" sz="1300" b="1" dirty="0" err="1">
                <a:latin typeface="Arial" pitchFamily="34" charset="0"/>
                <a:cs typeface="Arial" pitchFamily="34" charset="0"/>
              </a:rPr>
              <a:t>блочно</a:t>
            </a:r>
            <a:r>
              <a:rPr lang="ru-RU" sz="1300" b="1" dirty="0">
                <a:latin typeface="Arial" pitchFamily="34" charset="0"/>
                <a:cs typeface="Arial" pitchFamily="34" charset="0"/>
              </a:rPr>
              <a:t>-модульной котельной, устройство артезианской скважины. Выполнен проект по благоустройству территории лагеря.</a:t>
            </a:r>
          </a:p>
        </p:txBody>
      </p:sp>
      <p:pic>
        <p:nvPicPr>
          <p:cNvPr id="9" name="Picture 3" descr="F:\Работа\_2020\ДОЛ Колосок\_Слушанья\Для слушани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4736" y="780230"/>
            <a:ext cx="6869993" cy="8496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937304" y="1650637"/>
            <a:ext cx="648072" cy="80791"/>
          </a:xfrm>
          <a:prstGeom prst="rect">
            <a:avLst/>
          </a:prstGeom>
          <a:solidFill>
            <a:schemeClr val="tx1"/>
          </a:solidFill>
        </p:spPr>
        <p:txBody>
          <a:bodyPr wrap="square" lIns="0" tIns="0" rIns="0" bIns="0">
            <a:spAutoFit/>
          </a:bodyPr>
          <a:lstStyle/>
          <a:p>
            <a:r>
              <a:rPr lang="ru-RU" sz="525" i="1" dirty="0" smtClean="0">
                <a:solidFill>
                  <a:srgbClr val="7F7F7F"/>
                </a:solidFill>
                <a:latin typeface="+mj-lt"/>
                <a:ea typeface="Batang" pitchFamily="18" charset="-127"/>
                <a:cs typeface="AngsanaUPC" pitchFamily="18" charset="-34"/>
              </a:rPr>
              <a:t>28:01:080001:311)</a:t>
            </a:r>
            <a:endParaRPr lang="ru-RU" sz="525" dirty="0">
              <a:latin typeface="+mj-lt"/>
              <a:ea typeface="Batang" pitchFamily="18" charset="-127"/>
              <a:cs typeface="AngsanaUPC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56700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6848" y="120080"/>
            <a:ext cx="6250281" cy="9694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 algn="just"/>
            <a:r>
              <a:rPr lang="ru-RU" sz="1200" dirty="0" smtClean="0"/>
              <a:t>Согласно </a:t>
            </a:r>
            <a:r>
              <a:rPr lang="ru-RU" sz="1200" dirty="0"/>
              <a:t>заключению Дирекции по охране и использованию животного мира и ООПТ земельный участок, на котором расположен ДОЛ «Колосок», находится в границах следующих ООПТ регионального значения:</a:t>
            </a:r>
          </a:p>
          <a:p>
            <a:pPr indent="355600" algn="just"/>
            <a:r>
              <a:rPr lang="ru-RU" sz="1200" dirty="0"/>
              <a:t>- Государственный природный заказник «Благовещенский»;</a:t>
            </a:r>
          </a:p>
          <a:p>
            <a:pPr indent="355600" algn="just"/>
            <a:r>
              <a:rPr lang="ru-RU" sz="1200" dirty="0"/>
              <a:t>- Памятник природы урочище «</a:t>
            </a:r>
            <a:r>
              <a:rPr lang="ru-RU" sz="1200" dirty="0" err="1"/>
              <a:t>Мухинка</a:t>
            </a:r>
            <a:r>
              <a:rPr lang="ru-RU" sz="1200" dirty="0"/>
              <a:t>».</a:t>
            </a:r>
          </a:p>
          <a:p>
            <a:pPr indent="355600" algn="just"/>
            <a:r>
              <a:rPr lang="ru-RU" sz="1200" dirty="0"/>
              <a:t>Согласно письму Государственной инспекции по охране объектов культурного </a:t>
            </a:r>
            <a:r>
              <a:rPr lang="ru-RU" sz="1200" dirty="0" smtClean="0"/>
              <a:t>наследия Амурской </a:t>
            </a:r>
            <a:r>
              <a:rPr lang="ru-RU" sz="1200" dirty="0"/>
              <a:t>области испрашиваемый земельный участок расположен вне зон охраны и защитных </a:t>
            </a:r>
            <a:r>
              <a:rPr lang="ru-RU" sz="1200" dirty="0" smtClean="0"/>
              <a:t>зон объектов культурного наследия. Проведение дополнительных исследований (государственной историко-культурной экспертизы) на данном участке не требуется.</a:t>
            </a:r>
          </a:p>
          <a:p>
            <a:pPr indent="355600" algn="just"/>
            <a:r>
              <a:rPr lang="ru-RU" sz="1200" dirty="0" smtClean="0"/>
              <a:t>Согласно </a:t>
            </a:r>
            <a:r>
              <a:rPr lang="ru-RU" sz="1200" dirty="0"/>
              <a:t>письму Управления ветеринарии Амурской области сибиреязвенные скотомогильники, места захоронения сибиреязвенных животных и биотермические ямы на участке работ официально не зарегистрированы.</a:t>
            </a:r>
          </a:p>
          <a:p>
            <a:pPr indent="355600" algn="just"/>
            <a:r>
              <a:rPr lang="ru-RU" sz="1200" dirty="0"/>
              <a:t>Согласно письму Администрации п. Белогорье в районе проектируемого объекта отсутствуют: санитарно-защитные зоны кладбищ, здания и сооружения похоронного значения, свалки и полигоны ТБО; редкие и охраняемые виды растений и животных.</a:t>
            </a:r>
          </a:p>
          <a:p>
            <a:pPr indent="355600" algn="just"/>
            <a:r>
              <a:rPr lang="ru-RU" sz="1200" dirty="0"/>
              <a:t>Согласно письму департамента по недропользованию по дальневосточному </a:t>
            </a:r>
            <a:r>
              <a:rPr lang="ru-RU" sz="1200" dirty="0" smtClean="0"/>
              <a:t>федеральному округу </a:t>
            </a:r>
            <a:r>
              <a:rPr lang="ru-RU" sz="1200" dirty="0"/>
              <a:t>(</a:t>
            </a:r>
            <a:r>
              <a:rPr lang="ru-RU" sz="1200" dirty="0" err="1"/>
              <a:t>Дальнедра</a:t>
            </a:r>
            <a:r>
              <a:rPr lang="ru-RU" sz="1200" dirty="0"/>
              <a:t>) в соответствии с Письмом Федерального агентства по недропользованию от 6 апреля </a:t>
            </a:r>
            <a:r>
              <a:rPr lang="ru-RU" sz="1200" dirty="0" smtClean="0"/>
              <a:t>2018 г. № СА-01-30/4752 </a:t>
            </a:r>
            <a:r>
              <a:rPr lang="ru-RU" sz="1200" dirty="0"/>
              <a:t>при сооружении объектов строительства на земельных участках, расположенных в пределах границ населенных </a:t>
            </a:r>
            <a:r>
              <a:rPr lang="ru-RU" sz="1200" dirty="0" smtClean="0"/>
              <a:t>пунктов, </a:t>
            </a:r>
            <a:r>
              <a:rPr lang="ru-RU" sz="1200" dirty="0"/>
              <a:t>заключение об отсутствии/наличии полезных ископаемых в недрах под участком предстоящей застройки не </a:t>
            </a:r>
            <a:r>
              <a:rPr lang="ru-RU" sz="1200" dirty="0" smtClean="0"/>
              <a:t>требуется.</a:t>
            </a:r>
            <a:endParaRPr lang="ru-RU" sz="1200" dirty="0"/>
          </a:p>
          <a:p>
            <a:pPr indent="355600" algn="just"/>
            <a:r>
              <a:rPr lang="ru-RU" sz="1400" b="1" dirty="0" smtClean="0"/>
              <a:t>Факторы</a:t>
            </a:r>
            <a:r>
              <a:rPr lang="ru-RU" sz="1400" b="1" dirty="0"/>
              <a:t>, оказывающие воздействие на территорию, условия землепользования и геологическую среду при ведении работ на проектируемом объекте, отсутствуют</a:t>
            </a:r>
            <a:r>
              <a:rPr lang="ru-RU" sz="1400" dirty="0"/>
              <a:t>. </a:t>
            </a:r>
            <a:endParaRPr lang="ru-RU" sz="1400" dirty="0" smtClean="0"/>
          </a:p>
          <a:p>
            <a:pPr indent="355600" algn="just"/>
            <a:r>
              <a:rPr lang="ru-RU" sz="1200" dirty="0" smtClean="0"/>
              <a:t>Площадка </a:t>
            </a:r>
            <a:r>
              <a:rPr lang="ru-RU" sz="1200" dirty="0"/>
              <a:t>производства работ расположена на территории действующей котельной и обеспечена подъездными автомобильными дорогами с твердым покрытием. </a:t>
            </a:r>
            <a:endParaRPr lang="ru-RU" sz="1200" dirty="0" smtClean="0"/>
          </a:p>
          <a:p>
            <a:pPr indent="355600" algn="just"/>
            <a:r>
              <a:rPr lang="ru-RU" sz="1200" dirty="0" smtClean="0"/>
              <a:t>Транспортная </a:t>
            </a:r>
            <a:r>
              <a:rPr lang="ru-RU" sz="1200" dirty="0"/>
              <a:t>инфраструктура </a:t>
            </a:r>
            <a:r>
              <a:rPr lang="ru-RU" sz="1200" dirty="0" smtClean="0"/>
              <a:t>находится </a:t>
            </a:r>
            <a:r>
              <a:rPr lang="ru-RU" sz="1200" dirty="0"/>
              <a:t>в удовлетворительном состоянии и способна полностью обеспечить бесперебойную доставку строительных материалов, конструкций, оборудования, а </a:t>
            </a:r>
            <a:r>
              <a:rPr lang="ru-RU" sz="1200" dirty="0" smtClean="0"/>
              <a:t>также </a:t>
            </a:r>
            <a:r>
              <a:rPr lang="ru-RU" sz="1200" dirty="0"/>
              <a:t>вывоз строительного мусора с объекта реконструкции автотранспортом.</a:t>
            </a:r>
          </a:p>
          <a:p>
            <a:pPr indent="355600" algn="just"/>
            <a:r>
              <a:rPr lang="ru-RU" sz="1200" dirty="0"/>
              <a:t>Воздействие на растительность в процессе намечаемой деятельности </a:t>
            </a:r>
            <a:r>
              <a:rPr lang="ru-RU" sz="1200" dirty="0" smtClean="0"/>
              <a:t>так же </a:t>
            </a:r>
            <a:r>
              <a:rPr lang="ru-RU" sz="1200" dirty="0"/>
              <a:t>не оказывается.</a:t>
            </a:r>
          </a:p>
          <a:p>
            <a:pPr indent="355600" algn="just"/>
            <a:r>
              <a:rPr lang="ru-RU" sz="1400" b="1" dirty="0"/>
              <a:t>Для снижения отрицательного воздействия на окружающую среду и занимаемую территорию в процессе реконструкции объекта предусматриваются следующие мероприятия</a:t>
            </a:r>
            <a:r>
              <a:rPr lang="ru-RU" sz="1200" b="1" dirty="0"/>
              <a:t>:</a:t>
            </a:r>
          </a:p>
          <a:p>
            <a:pPr indent="355600" algn="just"/>
            <a:r>
              <a:rPr lang="ru-RU" sz="1200" dirty="0"/>
              <a:t>- запрещение движения машин и механизмов, складирования и хранения материалов, мусора, отвалов грунта в местах, не предусмотренных проектом производства работ;</a:t>
            </a:r>
          </a:p>
          <a:p>
            <a:pPr indent="355600" algn="just"/>
            <a:r>
              <a:rPr lang="ru-RU" sz="1200" dirty="0"/>
              <a:t>- эксплуатация технических средств и техники, исключающая проливы ГСМ;</a:t>
            </a:r>
          </a:p>
          <a:p>
            <a:pPr indent="355600" algn="just"/>
            <a:r>
              <a:rPr lang="ru-RU" sz="1200" dirty="0"/>
              <a:t>- не допускается хранение на строительной площадке ГСМ;</a:t>
            </a:r>
          </a:p>
          <a:p>
            <a:pPr indent="355600" algn="just"/>
            <a:r>
              <a:rPr lang="ru-RU" sz="1200" dirty="0"/>
              <a:t>- сбор и своевременный вывоз строительного мусора;</a:t>
            </a:r>
          </a:p>
          <a:p>
            <a:pPr indent="355600" algn="just"/>
            <a:r>
              <a:rPr lang="ru-RU" sz="1200" dirty="0"/>
              <a:t>- обязательна своевременная уборка строительной площадки и пятиметровой прилегающей зоны;</a:t>
            </a:r>
          </a:p>
          <a:p>
            <a:pPr indent="355600" algn="just"/>
            <a:r>
              <a:rPr lang="ru-RU" sz="1200" dirty="0"/>
              <a:t>- выполнение вертикальной планировки из условий минимального объема земляных работ с учетом высотного положения прилегающей застройки, исключения застоя поверхностных вод и подтопления близ расположенных </a:t>
            </a:r>
            <a:r>
              <a:rPr lang="ru-RU" sz="1200" dirty="0" smtClean="0"/>
              <a:t>сооружений.</a:t>
            </a:r>
            <a:endParaRPr lang="ru-RU" sz="1200" dirty="0"/>
          </a:p>
          <a:p>
            <a:pPr indent="355600" algn="just"/>
            <a:endParaRPr lang="ru-RU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6386384" y="263958"/>
            <a:ext cx="6135095" cy="7879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 algn="just"/>
            <a:r>
              <a:rPr lang="ru-RU" sz="1400" b="1" dirty="0" smtClean="0"/>
              <a:t>Для </a:t>
            </a:r>
            <a:r>
              <a:rPr lang="ru-RU" sz="1400" b="1" dirty="0"/>
              <a:t>сокращения выбросов и уменьшения воздействия на атмосферный воздух в период реконструкции предусматривается ряд мероприятий, направленных на безаварийную работу оборудования и сокращение объемов выбросов:</a:t>
            </a:r>
          </a:p>
          <a:p>
            <a:pPr indent="355600" algn="just"/>
            <a:r>
              <a:rPr lang="ru-RU" sz="1200" dirty="0"/>
              <a:t>- планирование режимов работы строительной техники, исключающих неравномерную загруженность в одни периоды времени и простой техники в другие периоды;</a:t>
            </a:r>
          </a:p>
          <a:p>
            <a:pPr indent="355600" algn="just"/>
            <a:r>
              <a:rPr lang="ru-RU" sz="1200" dirty="0"/>
              <a:t>- своевременное проведение ППО и ППР строительной техники и </a:t>
            </a:r>
            <a:r>
              <a:rPr lang="ru-RU" sz="1200" dirty="0" smtClean="0"/>
              <a:t>автотранспорта </a:t>
            </a:r>
            <a:r>
              <a:rPr lang="ru-RU" sz="1200" dirty="0"/>
              <a:t>с регулировкой топливных систем, обеспечивающих выброс загрязняющих веществ с выхлопными газами в пределах установленных норм;</a:t>
            </a:r>
          </a:p>
          <a:p>
            <a:pPr indent="355600" algn="just"/>
            <a:r>
              <a:rPr lang="ru-RU" sz="1200" dirty="0"/>
              <a:t>- запрещение разведения костров и сжигания в полосе отвода и за её пределами любых видов материалов и отходов.</a:t>
            </a:r>
          </a:p>
          <a:p>
            <a:pPr indent="355600" algn="just"/>
            <a:r>
              <a:rPr lang="ru-RU" sz="1400" b="1" dirty="0"/>
              <a:t>Подрядные строительные организации в период реконструкции объекта выполняют мероприятия по снижению выбросов загрязняющих веществ в атмосферный воздух путем:</a:t>
            </a:r>
          </a:p>
          <a:p>
            <a:pPr indent="355600" algn="just"/>
            <a:r>
              <a:rPr lang="ru-RU" sz="1200" dirty="0"/>
              <a:t>- оптимизации технологии строительно-монтажных работ;</a:t>
            </a:r>
          </a:p>
          <a:p>
            <a:pPr indent="355600" algn="just"/>
            <a:r>
              <a:rPr lang="ru-RU" sz="1200" dirty="0"/>
              <a:t>- исключения применения в процессе производства работ веществ и строительных материалов, не имеющих сертификатов качества России;</a:t>
            </a:r>
          </a:p>
          <a:p>
            <a:pPr indent="355600" algn="just"/>
            <a:r>
              <a:rPr lang="ru-RU" sz="1200" dirty="0"/>
              <a:t>- допуска к эксплуатации машин и механизмов в исправном техническом состоянии;</a:t>
            </a:r>
          </a:p>
          <a:p>
            <a:pPr indent="355600" algn="just"/>
            <a:r>
              <a:rPr lang="ru-RU" sz="1200" dirty="0"/>
              <a:t>- контроля выбросов из двигателей работающей техники;</a:t>
            </a:r>
          </a:p>
          <a:p>
            <a:pPr indent="355600" algn="just"/>
            <a:r>
              <a:rPr lang="ru-RU" sz="1200" dirty="0"/>
              <a:t>- размещения на площадке строительства техники, необходимой для выполнения конкретных технологических операций;</a:t>
            </a:r>
          </a:p>
          <a:p>
            <a:pPr indent="355600" algn="just"/>
            <a:r>
              <a:rPr lang="ru-RU" sz="1200" dirty="0"/>
              <a:t>- заправки строительных машин и автотранспорта горюче-смазочными материалами на </a:t>
            </a:r>
            <a:r>
              <a:rPr lang="ru-RU" sz="1200" dirty="0" err="1"/>
              <a:t>пром</a:t>
            </a:r>
            <a:r>
              <a:rPr lang="ru-RU" sz="1200" dirty="0"/>
              <a:t> базе строительной организации или на стационарных АЗС, оборудованных очистными сооружениями;</a:t>
            </a:r>
          </a:p>
          <a:p>
            <a:pPr indent="355600" algn="just"/>
            <a:r>
              <a:rPr lang="ru-RU" sz="1200" dirty="0"/>
              <a:t>- </a:t>
            </a:r>
            <a:r>
              <a:rPr lang="ru-RU" sz="1200" dirty="0" err="1"/>
              <a:t>обеспыливания</a:t>
            </a:r>
            <a:r>
              <a:rPr lang="ru-RU" sz="1200" dirty="0"/>
              <a:t> площадки строительства (при необходимости), закрытия пологом и увлажнения открытых поверхностей пылящих строительных материалов.</a:t>
            </a:r>
          </a:p>
          <a:p>
            <a:pPr indent="355600" algn="just"/>
            <a:r>
              <a:rPr lang="ru-RU" sz="1200" dirty="0"/>
              <a:t>Производство строительно-монтажных работ, а также движение машин и механизмов в местах, не предусмотренных проектом производства работ, запрещается. Проведение строительно-монтажных работ предусмотрено в соответствии с требованиями защиты окружающей среды и </a:t>
            </a:r>
            <a:r>
              <a:rPr lang="ru-RU" sz="1200" dirty="0" smtClean="0"/>
              <a:t>сохранения </a:t>
            </a:r>
            <a:r>
              <a:rPr lang="ru-RU" sz="1200" dirty="0"/>
              <a:t>экологического равновесия.</a:t>
            </a:r>
          </a:p>
          <a:p>
            <a:pPr indent="355600" algn="just"/>
            <a:r>
              <a:rPr lang="ru-RU" sz="1200" dirty="0"/>
              <a:t>Выбросы загрязняющих веществ в атмосферу при проведении работ по реконструкции будут непостоянными в течение суток и кратковременными ввиду смены этапов реконструкции. Воздействие процесса реконструкции на окружающую среду носит временный и локальный характер. После завершения всех работ состояние атмосферного воздуха в рассматриваемом районе вернётся в прежнее состояние.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71206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0120" y="264096"/>
            <a:ext cx="5904656" cy="8956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 algn="just"/>
            <a:r>
              <a:rPr lang="ru-RU" sz="1400" b="1" dirty="0" smtClean="0"/>
              <a:t> </a:t>
            </a:r>
            <a:r>
              <a:rPr lang="ru-RU" sz="1200" b="1" dirty="0"/>
              <a:t>Обеспечение экологической безопасности процесса реконструкции объекта и предотвращение экологических инцидентов во время его последующей эксплуатации должно осуществляться под контролем комплексного экологического мониторинга, основными задачами которого являются:</a:t>
            </a:r>
          </a:p>
          <a:p>
            <a:pPr indent="355600" algn="just"/>
            <a:r>
              <a:rPr lang="ru-RU" sz="1200" dirty="0"/>
              <a:t>- организация работ по наблюдению, оценке и оперативному прогнозированию экологического состояния окружающей среды;</a:t>
            </a:r>
          </a:p>
          <a:p>
            <a:pPr indent="355600" algn="just"/>
            <a:r>
              <a:rPr lang="ru-RU" sz="1200" dirty="0"/>
              <a:t>- поддержание функционирования системы экологических наблюдений;</a:t>
            </a:r>
          </a:p>
          <a:p>
            <a:pPr indent="355600" algn="just"/>
            <a:r>
              <a:rPr lang="ru-RU" sz="1200" dirty="0"/>
              <a:t>- создание системы оповещения при аварийных ситуациях;</a:t>
            </a:r>
          </a:p>
          <a:p>
            <a:pPr indent="355600" algn="just"/>
            <a:r>
              <a:rPr lang="ru-RU" sz="1200" dirty="0"/>
              <a:t>- обеспечение пользователей всех уровней управления объектом своевременной, полной и достоверной информацией о возникновении и развитии опасных процессов;</a:t>
            </a:r>
          </a:p>
          <a:p>
            <a:pPr indent="355600" algn="just"/>
            <a:r>
              <a:rPr lang="ru-RU" sz="1200" dirty="0"/>
              <a:t>- анализ возможных непрогнозируемых последствий процесса реконструкции и </a:t>
            </a:r>
            <a:r>
              <a:rPr lang="ru-RU" sz="1200" dirty="0" smtClean="0"/>
              <a:t>эксплуатации объекта </a:t>
            </a:r>
            <a:r>
              <a:rPr lang="ru-RU" sz="1200" dirty="0"/>
              <a:t>(при возможных залповых и аварийных выбросах, а также выбросах и сбросах загрязняющих веществ, стихийных природных бедствиях и катастрофах и др.).</a:t>
            </a:r>
          </a:p>
          <a:p>
            <a:pPr indent="355600" algn="just"/>
            <a:r>
              <a:rPr lang="ru-RU" sz="1200" dirty="0"/>
              <a:t>Работы по наблюдению, оценке и прогнозированию экологического состояния окружающей среды должны включать мониторинг окружающей среды территории и производственный экологический контроль строительных и эксплуатационных процессов на объекте.</a:t>
            </a:r>
          </a:p>
          <a:p>
            <a:pPr indent="355600" algn="just"/>
            <a:r>
              <a:rPr lang="ru-RU" sz="1200" b="1" dirty="0"/>
              <a:t>Экологический мониторинг осуществляется в соответствии с требованиями:</a:t>
            </a:r>
          </a:p>
          <a:p>
            <a:pPr indent="355600" algn="just"/>
            <a:r>
              <a:rPr lang="ru-RU" sz="1200" dirty="0"/>
              <a:t>- статьи 67 Федерального закона </a:t>
            </a:r>
            <a:r>
              <a:rPr lang="ru-RU" sz="1200" dirty="0" smtClean="0"/>
              <a:t>«Об </a:t>
            </a:r>
            <a:r>
              <a:rPr lang="ru-RU" sz="1200" dirty="0"/>
              <a:t>охране окружающей </a:t>
            </a:r>
            <a:r>
              <a:rPr lang="ru-RU" sz="1200" dirty="0" smtClean="0"/>
              <a:t>среды»;</a:t>
            </a:r>
            <a:endParaRPr lang="ru-RU" sz="1200" dirty="0"/>
          </a:p>
          <a:p>
            <a:pPr indent="355600" algn="just"/>
            <a:r>
              <a:rPr lang="ru-RU" sz="1200" dirty="0"/>
              <a:t>- статьи 25 Федерального закона </a:t>
            </a:r>
            <a:r>
              <a:rPr lang="ru-RU" sz="1200" dirty="0" smtClean="0"/>
              <a:t>«Об </a:t>
            </a:r>
            <a:r>
              <a:rPr lang="ru-RU" sz="1200" dirty="0"/>
              <a:t>охране атмосферного </a:t>
            </a:r>
            <a:r>
              <a:rPr lang="ru-RU" sz="1200" dirty="0" smtClean="0"/>
              <a:t>воздуха»;</a:t>
            </a:r>
            <a:endParaRPr lang="ru-RU" sz="1200" dirty="0"/>
          </a:p>
          <a:p>
            <a:pPr indent="355600" algn="just"/>
            <a:r>
              <a:rPr lang="ru-RU" sz="1200" dirty="0"/>
              <a:t>- статьи 26 Федерального закона </a:t>
            </a:r>
            <a:r>
              <a:rPr lang="ru-RU" sz="1200" dirty="0" smtClean="0"/>
              <a:t>«Об </a:t>
            </a:r>
            <a:r>
              <a:rPr lang="ru-RU" sz="1200" dirty="0"/>
              <a:t>отходах производства и </a:t>
            </a:r>
            <a:r>
              <a:rPr lang="ru-RU" sz="1200" dirty="0" smtClean="0"/>
              <a:t>потребления»;</a:t>
            </a:r>
            <a:endParaRPr lang="ru-RU" sz="1200" dirty="0"/>
          </a:p>
          <a:p>
            <a:pPr indent="355600" algn="just"/>
            <a:r>
              <a:rPr lang="ru-RU" sz="1200" dirty="0" smtClean="0"/>
              <a:t>- статьи </a:t>
            </a:r>
            <a:r>
              <a:rPr lang="ru-RU" sz="1200" dirty="0"/>
              <a:t>92 Водного кодекса Российской Федерации; </a:t>
            </a:r>
            <a:endParaRPr lang="ru-RU" sz="1200" dirty="0" smtClean="0"/>
          </a:p>
          <a:p>
            <a:pPr indent="355600" algn="just"/>
            <a:r>
              <a:rPr lang="ru-RU" sz="1200" dirty="0" smtClean="0"/>
              <a:t>- </a:t>
            </a:r>
            <a:r>
              <a:rPr lang="ru-RU" sz="1200" dirty="0"/>
              <a:t>статьи 73 Земельного кодекса Российской Федерации;</a:t>
            </a:r>
          </a:p>
          <a:p>
            <a:pPr indent="355600" algn="just"/>
            <a:r>
              <a:rPr lang="ru-RU" sz="1200" dirty="0"/>
              <a:t>- статьи 32 Закона Российской Федерации </a:t>
            </a:r>
            <a:r>
              <a:rPr lang="ru-RU" sz="1200" dirty="0" smtClean="0"/>
              <a:t>«О </a:t>
            </a:r>
            <a:r>
              <a:rPr lang="ru-RU" sz="1200" dirty="0"/>
              <a:t>санитарно-эпидемиологическом благополучии </a:t>
            </a:r>
            <a:r>
              <a:rPr lang="ru-RU" sz="1200" dirty="0" smtClean="0"/>
              <a:t>населения»;</a:t>
            </a:r>
            <a:endParaRPr lang="ru-RU" sz="1200" dirty="0"/>
          </a:p>
          <a:p>
            <a:pPr indent="355600" algn="just"/>
            <a:r>
              <a:rPr lang="ru-RU" sz="1200" dirty="0"/>
              <a:t>- статьи 11 Закона Российской Федерации </a:t>
            </a:r>
            <a:r>
              <a:rPr lang="ru-RU" sz="1200" dirty="0" smtClean="0"/>
              <a:t>«О </a:t>
            </a:r>
            <a:r>
              <a:rPr lang="ru-RU" sz="1200" dirty="0"/>
              <a:t>промышленной безопасности опасных производственных </a:t>
            </a:r>
            <a:r>
              <a:rPr lang="ru-RU" sz="1200" dirty="0" smtClean="0"/>
              <a:t>объектов», </a:t>
            </a:r>
            <a:r>
              <a:rPr lang="ru-RU" sz="1200" dirty="0"/>
              <a:t>а также согласно нормативным правовым и методическим документам, которые соответствуют вышеперечисленным Законам.</a:t>
            </a:r>
          </a:p>
          <a:p>
            <a:pPr indent="355600" algn="just"/>
            <a:r>
              <a:rPr lang="ru-RU" sz="1200" dirty="0"/>
              <a:t>На всех стадиях работ по реконструкции в задачи контроля на весь период производства СМР входит проведение аналитических наблюдений по проверке соблюдения требований охраны окружающей среды и организация контроля вредных веществ, поступающих в природную среду в процессе работ, а также использование с этой целью аппаратуры и методов в соответствии с </a:t>
            </a:r>
            <a:r>
              <a:rPr lang="ru-RU" sz="1200" dirty="0" smtClean="0"/>
              <a:t>Законом РФ </a:t>
            </a:r>
            <a:r>
              <a:rPr lang="ru-RU" sz="1200" dirty="0"/>
              <a:t>«Об обеспечении единства измерений», позволяющих получать результаты на уровне установленных нормативов (ПДК) с целью своевременного выявления и оценки:</a:t>
            </a:r>
          </a:p>
          <a:p>
            <a:pPr indent="355600" algn="just"/>
            <a:r>
              <a:rPr lang="ru-RU" sz="1200" dirty="0"/>
              <a:t>- состояния источников химического загрязнения атмосферного воздуха, подземных и поверхностных вод, почв, грунтов, зоны аэрации;</a:t>
            </a:r>
          </a:p>
          <a:p>
            <a:pPr indent="355600" algn="just"/>
            <a:r>
              <a:rPr lang="ru-RU" sz="1200" dirty="0"/>
              <a:t>- участков физического нарушения почв, грунтов, природных ландшафтов на всех этапах работ.</a:t>
            </a:r>
          </a:p>
          <a:p>
            <a:endParaRPr lang="ru-RU" sz="1200" dirty="0"/>
          </a:p>
        </p:txBody>
      </p:sp>
      <p:sp>
        <p:nvSpPr>
          <p:cNvPr id="3" name="TextBox 2"/>
          <p:cNvSpPr txBox="1"/>
          <p:nvPr/>
        </p:nvSpPr>
        <p:spPr>
          <a:xfrm>
            <a:off x="6400800" y="264096"/>
            <a:ext cx="5976664" cy="9325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55600" algn="just"/>
            <a:r>
              <a:rPr lang="ru-RU" sz="1200" dirty="0"/>
              <a:t>Производственный экологический контроль должен осуществляться Подрядчиком – строительной организацией, осуществляющей комплекс работ по реконструкции объекта, её технологического и технического </a:t>
            </a:r>
            <a:r>
              <a:rPr lang="ru-RU" sz="1200" dirty="0" smtClean="0"/>
              <a:t>оснащения, </a:t>
            </a:r>
            <a:r>
              <a:rPr lang="ru-RU" sz="1200" dirty="0"/>
              <a:t>и ставит своей задачей проверку выполнения планов и мероприятий по охране и оздоровлению окружающей среды, рациональному использованию природных ресурсов, соблюдению нормативов качества окружающей среды, выполнению требований </a:t>
            </a:r>
            <a:r>
              <a:rPr lang="ru-RU" sz="1200" dirty="0" smtClean="0"/>
              <a:t>природоохранного </a:t>
            </a:r>
            <a:r>
              <a:rPr lang="ru-RU" sz="1200" dirty="0"/>
              <a:t>законодательства.</a:t>
            </a:r>
          </a:p>
          <a:p>
            <a:pPr indent="355600" algn="just"/>
            <a:r>
              <a:rPr lang="ru-RU" sz="1200" b="1" dirty="0"/>
              <a:t>Основные функции службы производственного экологического контроля Подрядчика работ по реконструкции объекта заключаются в следующем:</a:t>
            </a:r>
          </a:p>
          <a:p>
            <a:pPr indent="355600" algn="just"/>
            <a:r>
              <a:rPr lang="ru-RU" sz="1200" dirty="0"/>
              <a:t>- разработка Программы проведения экологического контроля на период производства работ по реконструкции, согласование ее с органами государственного экологического контроля;</a:t>
            </a:r>
          </a:p>
          <a:p>
            <a:pPr indent="355600" algn="just"/>
            <a:r>
              <a:rPr lang="ru-RU" sz="1200" dirty="0"/>
              <a:t>- участие в приеме-передаче основной территории проектируемого объекта с </a:t>
            </a:r>
            <a:r>
              <a:rPr lang="ru-RU" sz="1200" dirty="0" smtClean="0"/>
              <a:t>размещенными на </a:t>
            </a:r>
            <a:r>
              <a:rPr lang="ru-RU" sz="1200" dirty="0"/>
              <a:t>ней зданиями и сооружениями пользователю – Заказчику и местным органам;</a:t>
            </a:r>
          </a:p>
          <a:p>
            <a:pPr indent="355600" algn="just"/>
            <a:r>
              <a:rPr lang="ru-RU" sz="1200" dirty="0"/>
              <a:t>- обучение производственного персонала строительных бригад Подрядчика знанию основ охраны окружающей природной среды и правил природопользования;</a:t>
            </a:r>
          </a:p>
          <a:p>
            <a:pPr indent="355600" algn="just"/>
            <a:r>
              <a:rPr lang="ru-RU" sz="1200" dirty="0" smtClean="0"/>
              <a:t>- обучение </a:t>
            </a:r>
            <a:r>
              <a:rPr lang="ru-RU" sz="1200" dirty="0"/>
              <a:t>персонала Подрядчика действиям по ликвидации последствий возможных аварийных ситуаций; </a:t>
            </a:r>
            <a:endParaRPr lang="ru-RU" sz="1200" dirty="0" smtClean="0"/>
          </a:p>
          <a:p>
            <a:pPr indent="355600" algn="just"/>
            <a:r>
              <a:rPr lang="ru-RU" sz="1200" dirty="0" smtClean="0"/>
              <a:t>- </a:t>
            </a:r>
            <a:r>
              <a:rPr lang="ru-RU" sz="1200" dirty="0"/>
              <a:t>экологический контроль технологических процессов реконструкции;</a:t>
            </a:r>
          </a:p>
          <a:p>
            <a:pPr indent="355600" algn="just"/>
            <a:r>
              <a:rPr lang="ru-RU" sz="1200" dirty="0"/>
              <a:t>- надзор за выполнением природоохранных правил, требований и норм рационального природопользования (соблюдение норм землепользования, контроль и предотвращение загрязнения, изъятия и уничтожения почв, контроль движения строительных и бытовых отходов, предупреждение пожаров);</a:t>
            </a:r>
          </a:p>
          <a:p>
            <a:pPr indent="355600" algn="just"/>
            <a:r>
              <a:rPr lang="ru-RU" sz="1200" dirty="0"/>
              <a:t>- экологический выборочный контроль качества атмосферного воздуха и вод (поверхностных, грунтовых, технических и питьевых);</a:t>
            </a:r>
          </a:p>
          <a:p>
            <a:pPr indent="355600" algn="just"/>
            <a:r>
              <a:rPr lang="ru-RU" sz="1200" dirty="0"/>
              <a:t>- контроль утилизации и захоронения производственных отходов;</a:t>
            </a:r>
          </a:p>
          <a:p>
            <a:pPr indent="355600" algn="just"/>
            <a:r>
              <a:rPr lang="ru-RU" sz="1200" dirty="0"/>
              <a:t>- ведение соответствующей оперативной документации и периодическая отчетность перед органами государственного экологического контроля;</a:t>
            </a:r>
          </a:p>
          <a:p>
            <a:pPr indent="355600" algn="just"/>
            <a:r>
              <a:rPr lang="ru-RU" sz="1200" dirty="0"/>
              <a:t>- участие в рассмотрении претензий и жалоб местного населения, интересы которого могут быть затронуты в процессе реконструкции проектируемого объекта;</a:t>
            </a:r>
          </a:p>
          <a:p>
            <a:pPr indent="355600" algn="just"/>
            <a:r>
              <a:rPr lang="ru-RU" sz="1200" dirty="0"/>
              <a:t>- участие в конфликтных комиссиях по выявлению юридических и физических лиц, ответственных за нарушение природоохранного законодательства в период реконструкции проектируемого объекта.</a:t>
            </a:r>
          </a:p>
          <a:p>
            <a:pPr indent="355600" algn="just"/>
            <a:r>
              <a:rPr lang="ru-RU" sz="1200" b="1" dirty="0"/>
              <a:t>Производственный экологический контроль во время эксплуатации объекта будет осуществляться экологической службой владельца объекта и ставит своей задачей:</a:t>
            </a:r>
          </a:p>
          <a:p>
            <a:pPr indent="355600" algn="just"/>
            <a:r>
              <a:rPr lang="ru-RU" sz="1200" dirty="0"/>
              <a:t>- проверку выполнения планов и мероприятий по охране природы и оздоровлению окружающей природной среды;</a:t>
            </a:r>
          </a:p>
          <a:p>
            <a:pPr indent="355600" algn="just"/>
            <a:r>
              <a:rPr lang="ru-RU" sz="1200" dirty="0"/>
              <a:t>- соблюдение нормативов качества окружающей природной среды.</a:t>
            </a:r>
          </a:p>
          <a:p>
            <a:pPr indent="355600" algn="just"/>
            <a:r>
              <a:rPr lang="ru-RU" sz="1200" dirty="0"/>
              <a:t>Натурные исследования проводятся лабораторией, имеющий аттестат аккредитации на данный вид работ. Протоколы натурных измерений загрязняющих веществ подшиваются отдельным приложением к утвержденному плану-графику программы мониторинга.</a:t>
            </a:r>
          </a:p>
          <a:p>
            <a:pPr indent="355600" algn="just"/>
            <a:endParaRPr lang="ru-RU" sz="1200" dirty="0"/>
          </a:p>
          <a:p>
            <a:pPr indent="355600" algn="just"/>
            <a:r>
              <a:rPr lang="ru-RU" sz="1200" dirty="0" smtClean="0"/>
              <a:t>Альтернативные </a:t>
            </a:r>
            <a:r>
              <a:rPr lang="ru-RU" sz="1200" dirty="0"/>
              <a:t>варианты выбора намечаемой хозяйственной и иной деятельности из всех рассмотренных альтернативных вариантов – отсутствуют.</a:t>
            </a:r>
          </a:p>
        </p:txBody>
      </p:sp>
    </p:spTree>
    <p:extLst>
      <p:ext uri="{BB962C8B-B14F-4D97-AF65-F5344CB8AC3E}">
        <p14:creationId xmlns:p14="http://schemas.microsoft.com/office/powerpoint/2010/main" val="4014848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0080" y="347468"/>
            <a:ext cx="11521440" cy="599683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«Пристройка к Центру выявления и поддержки одаренных детей»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00800" y="878689"/>
            <a:ext cx="6525336" cy="4222680"/>
          </a:xfrm>
          <a:prstGeom prst="rect">
            <a:avLst/>
          </a:prstGeom>
          <a:noFill/>
        </p:spPr>
        <p:txBody>
          <a:bodyPr wrap="square" lIns="128001" tIns="64001" rIns="128001" bIns="64001" rtlCol="0">
            <a:spAutoFit/>
          </a:bodyPr>
          <a:lstStyle/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Здание трехэтажное с подвалом, размерами в</a:t>
            </a:r>
            <a:r>
              <a:rPr lang="ru-RU" sz="14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плане 27 х 8,5 метров.</a:t>
            </a:r>
          </a:p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Здание включает в себя:</a:t>
            </a:r>
          </a:p>
          <a:p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Подвал: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- технические помещения инженерных систем здания.</a:t>
            </a:r>
          </a:p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Первый этаж:</a:t>
            </a:r>
          </a:p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- вестибюльная группа с постом охраны и гардеробом;</a:t>
            </a:r>
          </a:p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- гончарная мастерская;</a:t>
            </a:r>
          </a:p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- лекторий;</a:t>
            </a:r>
          </a:p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- санитарно-бытовые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помещения.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Второй этаж:</a:t>
            </a:r>
          </a:p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- компьютерный класс;</a:t>
            </a:r>
          </a:p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- помещение проектной деятельности;</a:t>
            </a:r>
          </a:p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- санитарно-бытовые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помещения.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Третий этаж:</a:t>
            </a:r>
          </a:p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- мастерская живописи;</a:t>
            </a:r>
          </a:p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- мастерская рисования;</a:t>
            </a:r>
          </a:p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- мастерская скульптуры;</a:t>
            </a:r>
          </a:p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- мастерская ДПИ;</a:t>
            </a:r>
          </a:p>
          <a:p>
            <a:r>
              <a:rPr lang="ru-RU" sz="1400" b="1" dirty="0">
                <a:latin typeface="Arial" pitchFamily="34" charset="0"/>
                <a:cs typeface="Arial" pitchFamily="34" charset="0"/>
              </a:rPr>
              <a:t>- санитарно-бытовые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помещения.</a:t>
            </a:r>
            <a:endParaRPr lang="ru-RU" sz="1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F:\Работа\_2020\ДОЛ Колосок\_Слушанья\Пристройка\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86" y="1014289"/>
            <a:ext cx="5269319" cy="3951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Работа\_2020\ДОЛ Колосок\_Слушанья\Пристройка\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85" y="5240175"/>
            <a:ext cx="5270985" cy="3952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Работа\_2020\ДОЛ Колосок\_Слушанья\Пристройка\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832" y="5240175"/>
            <a:ext cx="5328592" cy="3995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4484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68152" y="120083"/>
            <a:ext cx="11521440" cy="599683"/>
          </a:xfrm>
          <a:prstGeom prst="rect">
            <a:avLst/>
          </a:prstGeom>
        </p:spPr>
        <p:txBody>
          <a:bodyPr>
            <a:noAutofit/>
          </a:bodyPr>
          <a:lstStyle>
            <a:lvl1pPr algn="l" defTabSz="1280160" rtl="0" eaLnBrk="1" latinLnBrk="0" hangingPunct="1">
              <a:spcBef>
                <a:spcPct val="0"/>
              </a:spcBef>
              <a:buNone/>
              <a:defRPr sz="5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/>
              <a:t>План первого этажа</a:t>
            </a:r>
            <a:endParaRPr lang="ru-RU" sz="2000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52129" y="4694636"/>
            <a:ext cx="11521440" cy="599683"/>
          </a:xfrm>
          <a:prstGeom prst="rect">
            <a:avLst/>
          </a:prstGeom>
        </p:spPr>
        <p:txBody>
          <a:bodyPr>
            <a:noAutofit/>
          </a:bodyPr>
          <a:lstStyle>
            <a:lvl1pPr algn="l" defTabSz="1280160" rtl="0" eaLnBrk="1" latinLnBrk="0" hangingPunct="1">
              <a:spcBef>
                <a:spcPct val="0"/>
              </a:spcBef>
              <a:buNone/>
              <a:defRPr sz="5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/>
              <a:t>План второго этажа</a:t>
            </a:r>
            <a:endParaRPr lang="ru-RU" sz="2000" b="1" dirty="0"/>
          </a:p>
        </p:txBody>
      </p:sp>
      <p:pic>
        <p:nvPicPr>
          <p:cNvPr id="2053" name="Picture 5" descr="F:\Работа\_2020\ДОЛ Колосок\_Слушанья\АР Пристройка ст.П - 07.09.20-Mode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31" y="5160641"/>
            <a:ext cx="11881320" cy="409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F:\Работа\_2020\ДОЛ Колосок\_Слушанья\АР Пристройка ь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29" y="552129"/>
            <a:ext cx="11940155" cy="4111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614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568152" y="120083"/>
            <a:ext cx="11521440" cy="599683"/>
          </a:xfrm>
        </p:spPr>
        <p:txBody>
          <a:bodyPr>
            <a:noAutofit/>
          </a:bodyPr>
          <a:lstStyle/>
          <a:p>
            <a:r>
              <a:rPr lang="ru-RU" sz="2800" b="1" dirty="0"/>
              <a:t>«Физкультурно-оздоровительный комплекс»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56785" y="768154"/>
            <a:ext cx="6336704" cy="4154971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pPr indent="352425" algn="just"/>
            <a:r>
              <a:rPr lang="ru-RU" sz="1100" b="1" dirty="0">
                <a:latin typeface="Arial" pitchFamily="34" charset="0"/>
                <a:cs typeface="Arial" pitchFamily="34" charset="0"/>
              </a:rPr>
              <a:t>Проектируемое здание – «Физкультурно-оздоровительный комплекс с внутренними инженерными сетями, коммуникациями, оборудованием и внутренней отделкой» - спортивный объект. Здание двухэтажное с подвалом, размерами в плане 20 х 24 метра.</a:t>
            </a:r>
          </a:p>
          <a:p>
            <a:pPr indent="352425" algn="just"/>
            <a:r>
              <a:rPr lang="ru-RU" sz="1100" b="1" dirty="0">
                <a:latin typeface="Arial" pitchFamily="34" charset="0"/>
                <a:cs typeface="Arial" pitchFamily="34" charset="0"/>
              </a:rPr>
              <a:t>Здание включает в себя:</a:t>
            </a:r>
          </a:p>
          <a:p>
            <a:pPr indent="352425" algn="just"/>
            <a:r>
              <a:rPr lang="ru-RU" sz="1100" b="1" dirty="0">
                <a:latin typeface="Arial" pitchFamily="34" charset="0"/>
                <a:cs typeface="Arial" pitchFamily="34" charset="0"/>
              </a:rPr>
              <a:t>Подвал:</a:t>
            </a:r>
          </a:p>
          <a:p>
            <a:pPr indent="352425" algn="just"/>
            <a:r>
              <a:rPr lang="ru-RU" sz="1100" b="1" dirty="0">
                <a:latin typeface="Arial" pitchFamily="34" charset="0"/>
                <a:cs typeface="Arial" pitchFamily="34" charset="0"/>
              </a:rPr>
              <a:t>- технические помещения инженерных систем здания.</a:t>
            </a:r>
          </a:p>
          <a:p>
            <a:pPr indent="352425" algn="just"/>
            <a:r>
              <a:rPr lang="ru-RU" sz="1100" b="1" dirty="0">
                <a:latin typeface="Arial" pitchFamily="34" charset="0"/>
                <a:cs typeface="Arial" pitchFamily="34" charset="0"/>
              </a:rPr>
              <a:t>Первый этаж:</a:t>
            </a:r>
          </a:p>
          <a:p>
            <a:pPr indent="352425" algn="just"/>
            <a:r>
              <a:rPr lang="ru-RU" sz="1100" b="1" dirty="0">
                <a:latin typeface="Arial" pitchFamily="34" charset="0"/>
                <a:cs typeface="Arial" pitchFamily="34" charset="0"/>
              </a:rPr>
              <a:t>- вестибюльная группа с постом охраны и гардеробом;</a:t>
            </a:r>
          </a:p>
          <a:p>
            <a:pPr indent="352425" algn="just"/>
            <a:r>
              <a:rPr lang="ru-RU" sz="1100" b="1" dirty="0">
                <a:latin typeface="Arial" pitchFamily="34" charset="0"/>
                <a:cs typeface="Arial" pitchFamily="34" charset="0"/>
              </a:rPr>
              <a:t>- универсальный спортивный зал размерами 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18 х 12 м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;</a:t>
            </a:r>
          </a:p>
          <a:p>
            <a:pPr indent="352425" algn="just"/>
            <a:r>
              <a:rPr lang="ru-RU" sz="1100" b="1" dirty="0">
                <a:latin typeface="Arial" pitchFamily="34" charset="0"/>
                <a:cs typeface="Arial" pitchFamily="34" charset="0"/>
              </a:rPr>
              <a:t>- раздевальные помещения для игроков;</a:t>
            </a:r>
          </a:p>
          <a:p>
            <a:pPr indent="352425" algn="just"/>
            <a:r>
              <a:rPr lang="ru-RU" sz="1100" b="1" dirty="0">
                <a:latin typeface="Arial" pitchFamily="34" charset="0"/>
                <a:cs typeface="Arial" pitchFamily="34" charset="0"/>
              </a:rPr>
              <a:t>- тренерская;</a:t>
            </a:r>
          </a:p>
          <a:p>
            <a:pPr indent="352425" algn="just"/>
            <a:r>
              <a:rPr lang="ru-RU" sz="1100" b="1" dirty="0">
                <a:latin typeface="Arial" pitchFamily="34" charset="0"/>
                <a:cs typeface="Arial" pitchFamily="34" charset="0"/>
              </a:rPr>
              <a:t>- санитарно-бытовые 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помещения.</a:t>
            </a:r>
            <a:endParaRPr lang="ru-RU" sz="1100" b="1" dirty="0">
              <a:latin typeface="Arial" pitchFamily="34" charset="0"/>
              <a:cs typeface="Arial" pitchFamily="34" charset="0"/>
            </a:endParaRPr>
          </a:p>
          <a:p>
            <a:pPr indent="352425" algn="just"/>
            <a:r>
              <a:rPr lang="ru-RU" sz="1100" b="1" dirty="0">
                <a:latin typeface="Arial" pitchFamily="34" charset="0"/>
                <a:cs typeface="Arial" pitchFamily="34" charset="0"/>
              </a:rPr>
              <a:t>Второй этаж:</a:t>
            </a:r>
          </a:p>
          <a:p>
            <a:pPr indent="352425" algn="just"/>
            <a:r>
              <a:rPr lang="ru-RU" sz="1100" b="1" dirty="0">
                <a:latin typeface="Arial" pitchFamily="34" charset="0"/>
                <a:cs typeface="Arial" pitchFamily="34" charset="0"/>
              </a:rPr>
              <a:t>- медицинский кабинет;</a:t>
            </a:r>
          </a:p>
          <a:p>
            <a:pPr indent="352425" algn="just"/>
            <a:r>
              <a:rPr lang="ru-RU" sz="1100" b="1" dirty="0">
                <a:latin typeface="Arial" pitchFamily="34" charset="0"/>
                <a:cs typeface="Arial" pitchFamily="34" charset="0"/>
              </a:rPr>
              <a:t>- помещение администрации;</a:t>
            </a:r>
          </a:p>
          <a:p>
            <a:pPr indent="352425" algn="just"/>
            <a:r>
              <a:rPr lang="ru-RU" sz="1100" b="1" dirty="0">
                <a:latin typeface="Arial" pitchFamily="34" charset="0"/>
                <a:cs typeface="Arial" pitchFamily="34" charset="0"/>
              </a:rPr>
              <a:t>- зал спортивной подготовки;</a:t>
            </a:r>
          </a:p>
          <a:p>
            <a:pPr indent="352425" algn="just"/>
            <a:r>
              <a:rPr lang="ru-RU" sz="1100" b="1" dirty="0">
                <a:latin typeface="Arial" pitchFamily="34" charset="0"/>
                <a:cs typeface="Arial" pitchFamily="34" charset="0"/>
              </a:rPr>
              <a:t>- санитарно-бытовые 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помещения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.</a:t>
            </a:r>
          </a:p>
          <a:p>
            <a:pPr indent="352425" algn="just"/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Залы рассчитаны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на единовременное присутствие до 39 занимающихся во время тренировки.</a:t>
            </a:r>
          </a:p>
          <a:p>
            <a:pPr indent="352425" algn="just"/>
            <a:r>
              <a:rPr lang="ru-RU" sz="1100" b="1" dirty="0">
                <a:latin typeface="Arial" pitchFamily="34" charset="0"/>
                <a:cs typeface="Arial" pitchFamily="34" charset="0"/>
              </a:rPr>
              <a:t>В залах установлено необходимое оборудование для занятий. Для 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оказания первой </a:t>
            </a:r>
            <a:r>
              <a:rPr lang="ru-RU" sz="1100" b="1" dirty="0">
                <a:latin typeface="Arial" pitchFamily="34" charset="0"/>
                <a:cs typeface="Arial" pitchFamily="34" charset="0"/>
              </a:rPr>
              <a:t>доврачебной помощи посетителям проектируемого здания, до приезда скорой помощи, предусмотрен медицинский пункт. Помещение медицинского пункта оснащено необходимой мебелью и инвентарем согласно </a:t>
            </a:r>
            <a:r>
              <a:rPr lang="ru-RU" sz="1100" b="1" dirty="0" smtClean="0">
                <a:latin typeface="Arial" pitchFamily="34" charset="0"/>
                <a:cs typeface="Arial" pitchFamily="34" charset="0"/>
              </a:rPr>
              <a:t>действующим нормам.</a:t>
            </a:r>
            <a:endParaRPr lang="ru-RU" sz="11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F:\Работа\_2020\ДОЛ Колосок\_Слушанья\ФОК\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99" y="5088632"/>
            <a:ext cx="5018084" cy="4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F:\Работа\_2020\ДОЛ Колосок\_Слушанья\ФОК\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711" y="768153"/>
            <a:ext cx="5018084" cy="4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Работа\_2020\ДОЛ Колосок\_Слушанья\ФОК\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2848" y="5122692"/>
            <a:ext cx="5040560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734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F:\Работа\_2020\ДОЛ Колосок\_Слушанья\ФОК 2 этаж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138" y="1488233"/>
            <a:ext cx="12099783" cy="7385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556279" y="516123"/>
            <a:ext cx="11521440" cy="5040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1280160" rtl="0" eaLnBrk="1" latinLnBrk="0" hangingPunct="1">
              <a:spcBef>
                <a:spcPct val="0"/>
              </a:spcBef>
              <a:buNone/>
              <a:defRPr sz="5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/>
              <a:t>План первого этажа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809792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56279" y="264096"/>
            <a:ext cx="11521440" cy="504054"/>
          </a:xfrm>
          <a:prstGeom prst="rect">
            <a:avLst/>
          </a:prstGeom>
        </p:spPr>
        <p:txBody>
          <a:bodyPr>
            <a:noAutofit/>
          </a:bodyPr>
          <a:lstStyle>
            <a:lvl1pPr algn="l" defTabSz="1280160" rtl="0" eaLnBrk="1" latinLnBrk="0" hangingPunct="1">
              <a:spcBef>
                <a:spcPct val="0"/>
              </a:spcBef>
              <a:buNone/>
              <a:defRPr sz="56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/>
              <a:t>План второго этажа</a:t>
            </a:r>
            <a:endParaRPr lang="ru-RU" sz="2000" b="1" dirty="0"/>
          </a:p>
        </p:txBody>
      </p:sp>
      <p:pic>
        <p:nvPicPr>
          <p:cNvPr id="4101" name="Picture 5" descr="F:\Работа\_2020\ДОЛ Колосок\_Слушанья\ФОК 1 этаж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177" y="912168"/>
            <a:ext cx="12046683" cy="705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862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ерспектива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ерспектив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851</TotalTime>
  <Words>2570</Words>
  <Application>Microsoft Office PowerPoint</Application>
  <PresentationFormat>A3 (297x420 мм)</PresentationFormat>
  <Paragraphs>174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Перспектива</vt:lpstr>
      <vt:lpstr>«Реконструкция  ГАУ ДОЛ «Колосок»,  г. Благовещенск, п. Мухинка» </vt:lpstr>
      <vt:lpstr>Презентация PowerPoint</vt:lpstr>
      <vt:lpstr>Презентация PowerPoint</vt:lpstr>
      <vt:lpstr>Презентация PowerPoint</vt:lpstr>
      <vt:lpstr>«Пристройка к Центру выявления и поддержки одаренных детей»  </vt:lpstr>
      <vt:lpstr>Презентация PowerPoint</vt:lpstr>
      <vt:lpstr>«Физкультурно-оздоровительный комплекс»  </vt:lpstr>
      <vt:lpstr>Презентация PowerPoint</vt:lpstr>
      <vt:lpstr>Презентация PowerPoint</vt:lpstr>
      <vt:lpstr>«Культурно-досуговый комплекс на 200 мест»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Галуненко Ольга Сергеевна</cp:lastModifiedBy>
  <cp:revision>61</cp:revision>
  <dcterms:created xsi:type="dcterms:W3CDTF">2020-12-29T22:50:14Z</dcterms:created>
  <dcterms:modified xsi:type="dcterms:W3CDTF">2021-01-29T06:35:08Z</dcterms:modified>
</cp:coreProperties>
</file>